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62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-678" y="-10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DD60091-A067-4C49-B3E3-9B22DC1F6B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02"/>
            <a:ext cx="24384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01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36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00"/>
            <a:ext cx="98552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3A6E0C9B-7BBE-4EB6-8F75-99CAE6458970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5999" y="6208777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69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1F10B1F-5D24-412F-BBC8-7DE7166B98B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CF006E-3602-4ACE-B5E8-1F4A70668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8461" y="2271224"/>
            <a:ext cx="9144000" cy="23876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Формирование культуры родителей по профилактике суицидального поведения несовершеннолетних</a:t>
            </a:r>
            <a:endParaRPr lang="en-US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Для презентаци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3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7000"/>
    </mc:Choice>
    <mc:Fallback>
      <p:transition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585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2132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sz="3600" b="1" dirty="0"/>
              <a:t>Признаки формирования суицидального поведения у подростков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5815" y="539262"/>
            <a:ext cx="11594123" cy="44067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2000" dirty="0"/>
          </a:p>
          <a:p>
            <a:pPr lvl="0" algn="just">
              <a:buFont typeface="Wingdings" pitchFamily="2" charset="2"/>
              <a:buChar char="Ø"/>
            </a:pPr>
            <a:endParaRPr lang="ru-RU" sz="2000" dirty="0"/>
          </a:p>
          <a:p>
            <a:pPr algn="just">
              <a:buFont typeface="Wingdings" pitchFamily="2" charset="2"/>
              <a:buChar char="Ø"/>
            </a:pPr>
            <a:endParaRPr lang="ru-RU" sz="2000" dirty="0"/>
          </a:p>
          <a:p>
            <a:pPr algn="just"/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808891" y="890954"/>
            <a:ext cx="113831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Алгоритм действий: </a:t>
            </a:r>
          </a:p>
          <a:p>
            <a:pPr algn="just"/>
            <a:endParaRPr lang="ru-RU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/>
              <a:t>Выявляем «признаки риска»;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/>
              <a:t>Проводим тёплую родительскую беседу, с целью выяснить причину проявляющихся признаков;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/>
              <a:t>Если у вас остаются поводы для волнений, обращаемся за помощью к специалистам (психологи, психиатры, наркологи и т.п. в зависимости от индивидуальной ситуации);</a:t>
            </a:r>
          </a:p>
          <a:p>
            <a:pPr marL="342900" indent="-342900" algn="just">
              <a:buFont typeface="+mj-lt"/>
              <a:buAutoNum type="arabicPeriod"/>
            </a:pPr>
            <a:endParaRPr lang="ru-RU" dirty="0" smtClean="0"/>
          </a:p>
          <a:p>
            <a:pPr algn="ctr"/>
            <a:r>
              <a:rPr lang="ru-RU" b="1" i="1" dirty="0" smtClean="0"/>
              <a:t>Правило: </a:t>
            </a:r>
            <a:r>
              <a:rPr lang="ru-RU" u="sng" dirty="0" smtClean="0">
                <a:solidFill>
                  <a:srgbClr val="FF0000"/>
                </a:solidFill>
              </a:rPr>
              <a:t>«Любое </a:t>
            </a:r>
            <a:r>
              <a:rPr lang="ru-RU" u="sng" dirty="0">
                <a:solidFill>
                  <a:srgbClr val="FF0000"/>
                </a:solidFill>
              </a:rPr>
              <a:t>высказанное подростком стремление уйти из жизни необходимо воспринимать </a:t>
            </a:r>
            <a:r>
              <a:rPr lang="ru-RU" u="sng" dirty="0" smtClean="0">
                <a:solidFill>
                  <a:srgbClr val="FF0000"/>
                </a:solidFill>
              </a:rPr>
              <a:t>серьезно!»</a:t>
            </a:r>
            <a:endParaRPr lang="ru-RU" u="sng" dirty="0">
              <a:solidFill>
                <a:srgbClr val="FF0000"/>
              </a:solidFill>
            </a:endParaRPr>
          </a:p>
          <a:p>
            <a:pPr algn="just"/>
            <a:r>
              <a:rPr lang="ru-RU" b="1" i="1" dirty="0" smtClean="0">
                <a:solidFill>
                  <a:srgbClr val="C00000"/>
                </a:solidFill>
              </a:rPr>
              <a:t> 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2052" name="Picture 4" descr="https://i02.appmifile.com/images/2019/04/09/1c5ea180-1145-44c8-a012-d87d683b2c1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604" y="3476277"/>
            <a:ext cx="2287088" cy="381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petermican.com/wp-content/uploads/2019/01/stick_figure_hobo_500_clr_1042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317" y="3575382"/>
            <a:ext cx="1876425" cy="335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82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0">
        <p14:glitter pattern="hexagon"/>
      </p:transition>
    </mc:Choice>
    <mc:Fallback xmlns="">
      <p:transition spd="slow" advClick="0" advTm="10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21323"/>
          </a:xfrm>
        </p:spPr>
        <p:txBody>
          <a:bodyPr anchor="t">
            <a:normAutofit/>
          </a:bodyPr>
          <a:lstStyle/>
          <a:p>
            <a:pPr algn="ctr"/>
            <a:r>
              <a:rPr lang="ru-RU" sz="3200" b="1" dirty="0"/>
              <a:t>Службы экстренной помощи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5815" y="539262"/>
            <a:ext cx="11594123" cy="44067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2000" dirty="0"/>
          </a:p>
          <a:p>
            <a:pPr lvl="0" algn="just">
              <a:buFont typeface="Wingdings" pitchFamily="2" charset="2"/>
              <a:buChar char="Ø"/>
            </a:pPr>
            <a:endParaRPr lang="ru-RU" sz="2000" dirty="0"/>
          </a:p>
          <a:p>
            <a:pPr algn="just">
              <a:buFont typeface="Wingdings" pitchFamily="2" charset="2"/>
              <a:buChar char="Ø"/>
            </a:pPr>
            <a:endParaRPr lang="ru-RU" sz="2000" dirty="0"/>
          </a:p>
          <a:p>
            <a:pPr algn="just"/>
            <a:endParaRPr lang="ru-RU" sz="2000" dirty="0" smtClean="0"/>
          </a:p>
          <a:p>
            <a:pPr algn="just"/>
            <a:endParaRPr lang="ru-RU" sz="2000" dirty="0"/>
          </a:p>
          <a:p>
            <a:pPr marL="0" indent="0" algn="just">
              <a:buNone/>
            </a:pP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smtClean="0">
                <a:solidFill>
                  <a:schemeClr val="tx1"/>
                </a:solidFill>
              </a:rPr>
              <a:t>     2. Служба </a:t>
            </a:r>
            <a:r>
              <a:rPr lang="ru-RU" sz="1800" dirty="0" err="1" smtClean="0">
                <a:solidFill>
                  <a:schemeClr val="tx1"/>
                </a:solidFill>
              </a:rPr>
              <a:t>безоплатной</a:t>
            </a:r>
            <a:r>
              <a:rPr lang="ru-RU" sz="1800" dirty="0" smtClean="0">
                <a:solidFill>
                  <a:schemeClr val="tx1"/>
                </a:solidFill>
              </a:rPr>
              <a:t> экстренной </a:t>
            </a:r>
            <a:r>
              <a:rPr lang="ru-RU" sz="1800" dirty="0">
                <a:solidFill>
                  <a:schemeClr val="tx1"/>
                </a:solidFill>
              </a:rPr>
              <a:t>психологической помощи по </a:t>
            </a:r>
            <a:r>
              <a:rPr lang="ru-RU" sz="1800" dirty="0" smtClean="0">
                <a:solidFill>
                  <a:schemeClr val="tx1"/>
                </a:solidFill>
              </a:rPr>
              <a:t>телефону. Телефон Доверия</a:t>
            </a:r>
          </a:p>
          <a:p>
            <a:pPr algn="just"/>
            <a:endParaRPr lang="ru-RU" sz="1800" dirty="0"/>
          </a:p>
          <a:p>
            <a:pPr marL="0" indent="0" algn="ctr">
              <a:buNone/>
            </a:pPr>
            <a:r>
              <a:rPr lang="ru-RU" sz="3200" b="1" dirty="0" smtClean="0">
                <a:solidFill>
                  <a:schemeClr val="tx1"/>
                </a:solidFill>
              </a:rPr>
              <a:t>8 </a:t>
            </a:r>
            <a:r>
              <a:rPr lang="ru-RU" sz="3200" b="1" dirty="0">
                <a:solidFill>
                  <a:schemeClr val="tx1"/>
                </a:solidFill>
              </a:rPr>
              <a:t>(4922) 33-33-33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8891" y="890954"/>
            <a:ext cx="1138310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1. Служба </a:t>
            </a:r>
            <a:r>
              <a:rPr lang="ru-RU" dirty="0"/>
              <a:t>экстренной психологической помощи «Общероссийский детский телефон доверия для детей, подростков и их </a:t>
            </a:r>
            <a:r>
              <a:rPr lang="ru-RU" dirty="0" smtClean="0"/>
              <a:t>родителей».  </a:t>
            </a:r>
          </a:p>
          <a:p>
            <a:endParaRPr lang="ru-RU" dirty="0"/>
          </a:p>
          <a:p>
            <a:pPr algn="ctr"/>
            <a:r>
              <a:rPr lang="ru-RU" sz="3200" b="1" dirty="0" smtClean="0"/>
              <a:t>8-800-2000-122</a:t>
            </a:r>
            <a:endParaRPr lang="ru-RU" sz="3200" b="1" dirty="0"/>
          </a:p>
          <a:p>
            <a:pPr algn="just"/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https://kurspresent.ru/assets/images/resources/242/figure-talk-giant-phone-anim-500-clr-676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861" y="3381829"/>
            <a:ext cx="2806209" cy="311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8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6000">
        <p:fade/>
      </p:transition>
    </mc:Choice>
    <mc:Fallback xmlns="">
      <p:transition spd="slow" advClick="0" advTm="3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21323"/>
          </a:xfrm>
        </p:spPr>
        <p:txBody>
          <a:bodyPr anchor="t">
            <a:normAutofit/>
          </a:bodyPr>
          <a:lstStyle/>
          <a:p>
            <a:pPr algn="ctr"/>
            <a:r>
              <a:rPr lang="ru-RU" sz="3200" b="1" dirty="0"/>
              <a:t>Стигмы, мифы и </a:t>
            </a:r>
            <a:r>
              <a:rPr lang="ru-RU" sz="3200" b="1" dirty="0" smtClean="0"/>
              <a:t>реальность суицида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5815" y="539262"/>
            <a:ext cx="11594123" cy="44067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2000" dirty="0"/>
          </a:p>
          <a:p>
            <a:pPr lvl="0" algn="just">
              <a:buFont typeface="Wingdings" pitchFamily="2" charset="2"/>
              <a:buChar char="Ø"/>
            </a:pPr>
            <a:endParaRPr lang="ru-RU" sz="2000" dirty="0"/>
          </a:p>
          <a:p>
            <a:pPr algn="just">
              <a:buFont typeface="Wingdings" pitchFamily="2" charset="2"/>
              <a:buChar char="Ø"/>
            </a:pPr>
            <a:endParaRPr lang="ru-RU" sz="2000" dirty="0"/>
          </a:p>
          <a:p>
            <a:pPr algn="just"/>
            <a:endParaRPr lang="ru-RU" sz="2000" dirty="0" smtClean="0"/>
          </a:p>
          <a:p>
            <a:pPr algn="just"/>
            <a:endParaRPr lang="ru-RU" sz="2000" dirty="0"/>
          </a:p>
          <a:p>
            <a:pPr marL="0" indent="0" algn="just">
              <a:buNone/>
            </a:pPr>
            <a:r>
              <a:rPr lang="ru-RU" sz="1800" dirty="0"/>
              <a:t> </a:t>
            </a:r>
            <a:r>
              <a:rPr lang="ru-RU" sz="1800" dirty="0" smtClean="0"/>
              <a:t>     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890953"/>
            <a:ext cx="121919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Стигматизация</a:t>
            </a:r>
            <a:r>
              <a:rPr lang="ru-RU" dirty="0"/>
              <a:t> – предвзятое, негативное отношение к отдельному человеку или группе людей, связанное с наличием у него (у них) них каких-либо особых свойств или признаков</a:t>
            </a:r>
            <a:r>
              <a:rPr lang="ru-RU" dirty="0" smtClean="0"/>
              <a:t>.</a:t>
            </a:r>
          </a:p>
          <a:p>
            <a:pPr algn="just"/>
            <a:endParaRPr lang="ru-RU" b="1" i="1" dirty="0">
              <a:solidFill>
                <a:srgbClr val="C00000"/>
              </a:solidFill>
            </a:endParaRPr>
          </a:p>
          <a:p>
            <a:pPr algn="just"/>
            <a:r>
              <a:rPr lang="ru-RU" b="1" i="1" dirty="0" smtClean="0">
                <a:solidFill>
                  <a:srgbClr val="C00000"/>
                </a:solidFill>
              </a:rPr>
              <a:t>Стигма – </a:t>
            </a:r>
            <a:r>
              <a:rPr lang="ru-RU" i="1" dirty="0" smtClean="0"/>
              <a:t>очки, создающие иллюзию. </a:t>
            </a:r>
            <a:r>
              <a:rPr lang="ru-RU" b="1" i="1" dirty="0" smtClean="0">
                <a:solidFill>
                  <a:srgbClr val="FF00FF"/>
                </a:solidFill>
              </a:rPr>
              <a:t>Не обязательно розовые. </a:t>
            </a:r>
          </a:p>
          <a:p>
            <a:pPr algn="just"/>
            <a:endParaRPr lang="ru-RU" b="1" i="1" dirty="0">
              <a:solidFill>
                <a:srgbClr val="FF00FF"/>
              </a:solidFill>
            </a:endParaRPr>
          </a:p>
          <a:p>
            <a:pPr algn="just"/>
            <a:r>
              <a:rPr lang="ru-RU" dirty="0"/>
              <a:t>М</a:t>
            </a:r>
            <a:r>
              <a:rPr lang="ru-RU" dirty="0" smtClean="0"/>
              <a:t>ифы </a:t>
            </a:r>
            <a:r>
              <a:rPr lang="ru-RU" dirty="0"/>
              <a:t>о самоубийстве, которые способны помешать позитивным действиям при выявлении суицидального поведения и не позволить принять необходимые меры по оказанию помощи в отношении суицидального человека:</a:t>
            </a:r>
          </a:p>
          <a:p>
            <a:pPr algn="just"/>
            <a:endParaRPr lang="ru-RU" b="1" i="1" dirty="0" smtClean="0">
              <a:solidFill>
                <a:srgbClr val="FF00FF"/>
              </a:solidFill>
            </a:endParaRPr>
          </a:p>
          <a:p>
            <a:pPr algn="just"/>
            <a:endParaRPr lang="ru-RU" b="1" i="1" dirty="0">
              <a:solidFill>
                <a:srgbClr val="FF00FF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772368"/>
              </p:ext>
            </p:extLst>
          </p:nvPr>
        </p:nvGraphicFramePr>
        <p:xfrm>
          <a:off x="4592928" y="3086982"/>
          <a:ext cx="7282547" cy="2856618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640893"/>
                <a:gridCol w="3641654"/>
              </a:tblGrid>
              <a:tr h="328012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Миф, стигма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Факт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286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Большинство самоубийств совершается без предупреждения, поэтому невозможно ничего предпринять для его предотвращения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Большинство людей с риском суицидального поведения подают предупреждающие сигналы о своих реакциях или чувствах. Например, подростки могут оставлять открыто таблетки на столе, тексты стихов о смерти. Подобные сигналы нельзя игнорировать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8699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500">
        <p14:vortex dir="r"/>
      </p:transition>
    </mc:Choice>
    <mc:Fallback>
      <p:transition spd="slow" advClick="0" advTm="80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21323"/>
          </a:xfrm>
        </p:spPr>
        <p:txBody>
          <a:bodyPr anchor="t">
            <a:normAutofit/>
          </a:bodyPr>
          <a:lstStyle/>
          <a:p>
            <a:pPr algn="ctr"/>
            <a:r>
              <a:rPr lang="ru-RU" sz="3200" b="1" dirty="0"/>
              <a:t>Стигмы, мифы и реальность </a:t>
            </a:r>
            <a:r>
              <a:rPr lang="ru-RU" sz="3200" b="1" dirty="0" smtClean="0"/>
              <a:t>суицида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5815" y="539262"/>
            <a:ext cx="11594123" cy="44067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2000" dirty="0"/>
          </a:p>
          <a:p>
            <a:pPr lvl="0" algn="just">
              <a:buFont typeface="Wingdings" pitchFamily="2" charset="2"/>
              <a:buChar char="Ø"/>
            </a:pPr>
            <a:endParaRPr lang="ru-RU" sz="2000" dirty="0"/>
          </a:p>
          <a:p>
            <a:pPr algn="just">
              <a:buFont typeface="Wingdings" pitchFamily="2" charset="2"/>
              <a:buChar char="Ø"/>
            </a:pPr>
            <a:endParaRPr lang="ru-RU" sz="2000" dirty="0"/>
          </a:p>
          <a:p>
            <a:pPr algn="just"/>
            <a:endParaRPr lang="ru-RU" sz="2000" dirty="0" smtClean="0"/>
          </a:p>
          <a:p>
            <a:pPr algn="just"/>
            <a:endParaRPr lang="ru-RU" sz="2000" dirty="0"/>
          </a:p>
          <a:p>
            <a:pPr marL="0" indent="0" algn="just">
              <a:buNone/>
            </a:pPr>
            <a:r>
              <a:rPr lang="ru-RU" sz="1800" dirty="0"/>
              <a:t> </a:t>
            </a:r>
            <a:r>
              <a:rPr lang="ru-RU" sz="1800" dirty="0" smtClean="0"/>
              <a:t>     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890953"/>
            <a:ext cx="12191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b="1" i="1" dirty="0" smtClean="0">
              <a:solidFill>
                <a:srgbClr val="FF00FF"/>
              </a:solidFill>
            </a:endParaRPr>
          </a:p>
          <a:p>
            <a:pPr algn="just"/>
            <a:endParaRPr lang="ru-RU" b="1" i="1" dirty="0">
              <a:solidFill>
                <a:srgbClr val="FF00FF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224439"/>
              </p:ext>
            </p:extLst>
          </p:nvPr>
        </p:nvGraphicFramePr>
        <p:xfrm>
          <a:off x="4173414" y="973016"/>
          <a:ext cx="7842740" cy="560832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920959"/>
                <a:gridCol w="3921781"/>
              </a:tblGrid>
              <a:tr h="37349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Говоря о самоубийстве с подростком, можно подать ему идею о совершении этого действия. Безопаснее полностью избегать этой темы.</a:t>
                      </a:r>
                      <a:endParaRPr lang="ru-RU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16" marR="4001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Беседа о самоубийстве не порождает и не увеличивает риска его совершения. Напротив, она снижает его. Лучший способ выявления суицидальных намерений – прямой вопрос о них. Открытый разговор с ребенком с выражением искренней заботы и беспокойства о </a:t>
                      </a:r>
                      <a:r>
                        <a:rPr lang="ru-RU" sz="1600" b="0" dirty="0" smtClean="0">
                          <a:effectLst/>
                        </a:rPr>
                        <a:t>нём </a:t>
                      </a:r>
                      <a:r>
                        <a:rPr lang="ru-RU" sz="1600" b="0" dirty="0">
                          <a:effectLst/>
                        </a:rPr>
                        <a:t>может стать для подростка источником облегчения и нередко одним из ключевых элементов в предотвращении непосредственной опасности самоубийства. Избегание в беседе этой темы может стать дополнительной причиной для сведения счетов с жизнью.</a:t>
                      </a:r>
                      <a:endParaRPr lang="ru-RU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16" marR="40016" marT="0" marB="0" anchor="ctr"/>
                </a:tc>
              </a:tr>
              <a:tr h="16747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Если человек говорит о самоубийстве, то он его не совершит</a:t>
                      </a:r>
                      <a:endParaRPr lang="ru-RU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16" marR="4001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 любой угрозе ребенка уйти из жизни нужно относиться серьезно, даже если эта угроза носит </a:t>
                      </a:r>
                      <a:r>
                        <a:rPr lang="ru-RU" sz="1600" dirty="0" err="1">
                          <a:effectLst/>
                        </a:rPr>
                        <a:t>манипулятивный</a:t>
                      </a:r>
                      <a:r>
                        <a:rPr lang="ru-RU" sz="1600" dirty="0">
                          <a:effectLst/>
                        </a:rPr>
                        <a:t> характер. Грань между демонстративно-шантажным и истинным суицидом в подростковом возрасте несущественна</a:t>
                      </a:r>
                      <a:endParaRPr lang="ru-RU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16" marR="40016" marT="0" marB="0" anchor="ctr"/>
                </a:tc>
              </a:tr>
            </a:tbl>
          </a:graphicData>
        </a:graphic>
      </p:graphicFrame>
      <p:pic>
        <p:nvPicPr>
          <p:cNvPr id="6146" name="Picture 2" descr="https://f.jwwb.nl/public/k/s/o/temp-tvxqyafwwvsdyyhntjjf/figure_surrender_flag_anim_300_clr_1401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61" y="1750332"/>
            <a:ext cx="28575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1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6000">
        <p14:flip dir="r"/>
      </p:transition>
    </mc:Choice>
    <mc:Fallback xmlns="">
      <p:transition spd="slow" advClick="0" advTm="5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21323"/>
          </a:xfrm>
        </p:spPr>
        <p:txBody>
          <a:bodyPr anchor="t">
            <a:normAutofit/>
          </a:bodyPr>
          <a:lstStyle/>
          <a:p>
            <a:pPr algn="ctr"/>
            <a:r>
              <a:rPr lang="ru-RU" sz="3200" b="1" dirty="0"/>
              <a:t>Стигмы, мифы и реальность </a:t>
            </a:r>
            <a:r>
              <a:rPr lang="ru-RU" sz="3200" b="1" dirty="0" smtClean="0"/>
              <a:t>суицида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5815" y="539262"/>
            <a:ext cx="11594123" cy="44067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2000" dirty="0"/>
          </a:p>
          <a:p>
            <a:pPr lvl="0" algn="just">
              <a:buFont typeface="Wingdings" pitchFamily="2" charset="2"/>
              <a:buChar char="Ø"/>
            </a:pPr>
            <a:endParaRPr lang="ru-RU" sz="2000" dirty="0"/>
          </a:p>
          <a:p>
            <a:pPr algn="just">
              <a:buFont typeface="Wingdings" pitchFamily="2" charset="2"/>
              <a:buChar char="Ø"/>
            </a:pPr>
            <a:endParaRPr lang="ru-RU" sz="2000" dirty="0"/>
          </a:p>
          <a:p>
            <a:pPr algn="just"/>
            <a:endParaRPr lang="ru-RU" sz="2000" dirty="0" smtClean="0"/>
          </a:p>
          <a:p>
            <a:pPr algn="just"/>
            <a:endParaRPr lang="ru-RU" sz="2000" dirty="0"/>
          </a:p>
          <a:p>
            <a:pPr marL="0" indent="0" algn="just">
              <a:buNone/>
            </a:pPr>
            <a:r>
              <a:rPr lang="ru-RU" sz="1800" dirty="0"/>
              <a:t> </a:t>
            </a:r>
            <a:r>
              <a:rPr lang="ru-RU" sz="1800" dirty="0" smtClean="0"/>
              <a:t>     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890953"/>
            <a:ext cx="12191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b="1" i="1" dirty="0" smtClean="0">
              <a:solidFill>
                <a:srgbClr val="FF00FF"/>
              </a:solidFill>
            </a:endParaRPr>
          </a:p>
          <a:p>
            <a:pPr algn="just"/>
            <a:endParaRPr lang="ru-RU" b="1" i="1" dirty="0">
              <a:solidFill>
                <a:srgbClr val="FF00FF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349881"/>
              </p:ext>
            </p:extLst>
          </p:nvPr>
        </p:nvGraphicFramePr>
        <p:xfrm>
          <a:off x="4173414" y="973016"/>
          <a:ext cx="7842740" cy="5853332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920959"/>
                <a:gridCol w="3921781"/>
              </a:tblGrid>
              <a:tr h="33996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Суицидальные попытки, не приводящие к смерти, являются лишь формой поведения, направленной на привлечение внимания. Подобное поведение достойно игнорирования или наказания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Демонстративное суицидальное поведение представляет собой призыв о помощи. Если ребенок не получает отклика, ему легко прийти к выводу, что уже никто и никогда его не поймет, ему не поможет, и соответственно, от намерения покончить с собой перейти к совершению суицида. Наказание за суицидальное поведение и его оценка как «недостойного» способа призыва о помощи может привести к чрезвычайно опасным последствиям. Оказание помощи в разрешении проблем, установление контакта является эффективным методом предотвращения суицидальных форм поведения</a:t>
                      </a:r>
                      <a:endParaRPr lang="ru-RU" sz="1400" b="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303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Самоубийца определенно желает умереть, и будет неоднократно предпринимать попытки, пока не совершит самоубийство. Оказывать помощь таким людям бесполезно</a:t>
                      </a:r>
                      <a:endParaRPr lang="ru-RU" sz="16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Очень немногие люди сохраняют уверенность в своих желаниях или однозначном решении покончить с жизнью. Большинство людей являются открытыми для помощи других, даже если она навязывается им помимо воли. Дети, к тому же, не вполне осознают конечность смерти, относятся к ней как к чему-то временному. Порой они думают, что, умерев (уснув ненадолго), накажут родителей или своих обидчиков, а затем воскреснут (проснутся)</a:t>
                      </a:r>
                      <a:endParaRPr lang="ru-RU" sz="1400" b="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7170" name="Picture 2" descr="https://kurspresent.ru/assets/images/resources/241/shake-for-consciousness-500-clr-708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32" y="1537284"/>
            <a:ext cx="3052082" cy="259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63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6500">
        <p14:gallery dir="l"/>
      </p:transition>
    </mc:Choice>
    <mc:Fallback xmlns="">
      <p:transition spd="slow" advClick="0" advTm="76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21323"/>
          </a:xfrm>
        </p:spPr>
        <p:txBody>
          <a:bodyPr anchor="t">
            <a:normAutofit/>
          </a:bodyPr>
          <a:lstStyle/>
          <a:p>
            <a:pPr algn="ctr"/>
            <a:r>
              <a:rPr lang="ru-RU" sz="3200" b="1" dirty="0"/>
              <a:t>Стигмы, мифы и реальность </a:t>
            </a:r>
            <a:r>
              <a:rPr lang="ru-RU" sz="3200" b="1" dirty="0" smtClean="0"/>
              <a:t>суицида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5815" y="539262"/>
            <a:ext cx="11594123" cy="44067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2000" dirty="0"/>
          </a:p>
          <a:p>
            <a:pPr lvl="0" algn="just">
              <a:buFont typeface="Wingdings" pitchFamily="2" charset="2"/>
              <a:buChar char="Ø"/>
            </a:pPr>
            <a:endParaRPr lang="ru-RU" sz="2000" dirty="0"/>
          </a:p>
          <a:p>
            <a:pPr algn="just">
              <a:buFont typeface="Wingdings" pitchFamily="2" charset="2"/>
              <a:buChar char="Ø"/>
            </a:pPr>
            <a:endParaRPr lang="ru-RU" sz="2000" dirty="0"/>
          </a:p>
          <a:p>
            <a:pPr algn="just"/>
            <a:endParaRPr lang="ru-RU" sz="2000" dirty="0" smtClean="0"/>
          </a:p>
          <a:p>
            <a:pPr algn="just"/>
            <a:endParaRPr lang="ru-RU" sz="2000" dirty="0"/>
          </a:p>
          <a:p>
            <a:pPr marL="0" indent="0" algn="just">
              <a:buNone/>
            </a:pPr>
            <a:r>
              <a:rPr lang="ru-RU" sz="1800" dirty="0"/>
              <a:t> </a:t>
            </a:r>
            <a:r>
              <a:rPr lang="ru-RU" sz="1800" dirty="0" smtClean="0"/>
              <a:t>     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890953"/>
            <a:ext cx="12191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b="1" i="1" dirty="0" smtClean="0">
              <a:solidFill>
                <a:srgbClr val="FF00FF"/>
              </a:solidFill>
            </a:endParaRPr>
          </a:p>
          <a:p>
            <a:pPr algn="just"/>
            <a:endParaRPr lang="ru-RU" b="1" i="1" dirty="0">
              <a:solidFill>
                <a:srgbClr val="FF00FF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986136"/>
              </p:ext>
            </p:extLst>
          </p:nvPr>
        </p:nvGraphicFramePr>
        <p:xfrm>
          <a:off x="4173414" y="973016"/>
          <a:ext cx="7842740" cy="3734999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920959"/>
                <a:gridCol w="3921781"/>
              </a:tblGrid>
              <a:tr h="37349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Те, кто кончают с собой – психически больны и им ничем нельзя помочь</a:t>
                      </a:r>
                      <a:endParaRPr lang="ru-RU" sz="16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Очень многие совершающие самоубийство люди не страдают никаким психическим заболеванием. Для них это всего лишь временная ситуация, из которой они не видят другого выхода.</a:t>
                      </a:r>
                      <a:endParaRPr lang="ru-RU" sz="1600" b="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8198" name="Picture 6" descr="https://naurok-test2.nyc3.digitaloceanspaces.com/uploads/test/1493600/561182/766738_160149382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46" y="1900142"/>
            <a:ext cx="1717062" cy="311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725960"/>
      </p:ext>
    </p:extLst>
  </p:cSld>
  <p:clrMapOvr>
    <a:masterClrMapping/>
  </p:clrMapOvr>
  <p:transition spd="slow" advClick="0" advTm="17500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863" y="1090246"/>
            <a:ext cx="1138310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Когда летишь с моста, понимаешь, что все проблемы решаемы. Кроме одной – ты уже летишь с моста. </a:t>
            </a:r>
          </a:p>
          <a:p>
            <a:endParaRPr lang="ru-R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r"/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© 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Выживший самоубийца</a:t>
            </a:r>
            <a:endParaRPr lang="ru-R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Picture 2" descr="https://img11.postila.ru/resize?w=375&amp;src=%2Fdata%2F06%2F7c%2Faa%2Fcf%2F067caacf9a0c25171601f2da1ceca2ac7ece459b1ab7abfd2dd10afe9432ecb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033" y="2750457"/>
            <a:ext cx="35718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437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6500">
        <p14:window dir="vert"/>
      </p:transition>
    </mc:Choice>
    <mc:Fallback>
      <p:transition spd="slow" advClick="0" advTm="36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14" y="1541722"/>
            <a:ext cx="10515600" cy="1325563"/>
          </a:xfrm>
        </p:spPr>
        <p:txBody>
          <a:bodyPr>
            <a:normAutofit/>
            <a:scene3d>
              <a:camera prst="perspectiveRigh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76200" dist="114300" dir="21540000" sx="79000" sy="79000" kx="-1800000" algn="bl" rotWithShape="0">
                    <a:prstClr val="black">
                      <a:alpha val="51000"/>
                    </a:prstClr>
                  </a:outerShdw>
                </a:effectLst>
              </a:rPr>
              <a:t>Спасибо за внимание!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76200" dist="114300" dir="21540000" sx="79000" sy="79000" kx="-1800000" algn="bl" rotWithShape="0">
                  <a:prstClr val="black">
                    <a:alpha val="51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97569" y="5380892"/>
            <a:ext cx="7913077" cy="92333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ru-RU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Презентацию подготовил и озвучил</a:t>
            </a:r>
          </a:p>
          <a:p>
            <a:pPr algn="r"/>
            <a:r>
              <a:rPr lang="ru-RU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педагог-психолог </a:t>
            </a:r>
          </a:p>
          <a:p>
            <a:pPr algn="r"/>
            <a:r>
              <a:rPr lang="ru-RU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Максим Сергеевич Никитин</a:t>
            </a:r>
            <a:endParaRPr lang="ru-RU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220" name="Picture 4" descr="https://kurspresent.ru/assets/images/resources/164/super-hero-gesturing-500-clr-1271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149" y="1582056"/>
            <a:ext cx="2136057" cy="340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84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500">
        <p14:flythrough/>
      </p:transition>
    </mc:Choice>
    <mc:Fallback xmlns="">
      <p:transition spd="slow" advClick="0" advTm="7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DC3418-A92D-460F-ABDC-56014AA8A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9348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ПЛАН ПРЕЗЕНТАЦИИ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A20C8DB2-4AB3-4A58-803A-0280EE4E8D34}"/>
              </a:ext>
            </a:extLst>
          </p:cNvPr>
          <p:cNvGrpSpPr>
            <a:grpSpLocks/>
          </p:cNvGrpSpPr>
          <p:nvPr/>
        </p:nvGrpSpPr>
        <p:grpSpPr bwMode="auto">
          <a:xfrm>
            <a:off x="6947186" y="4710418"/>
            <a:ext cx="4757738" cy="557213"/>
            <a:chOff x="1248" y="1440"/>
            <a:chExt cx="2997" cy="35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Right"/>
            <a:lightRig rig="threePt" dir="t"/>
          </a:scene3d>
        </p:grpSpPr>
        <p:sp>
          <p:nvSpPr>
            <p:cNvPr id="5" name="Line 3">
              <a:extLst>
                <a:ext uri="{FF2B5EF4-FFF2-40B4-BE49-F238E27FC236}">
                  <a16:creationId xmlns:a16="http://schemas.microsoft.com/office/drawing/2014/main" xmlns="" id="{EFCD3BAC-AB01-431C-9BA0-A1C5DB0E21DA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1790"/>
              <a:ext cx="2805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sp3d>
              <a:bevelT prst="relaxedInset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3d/>
            </a:bodyPr>
            <a:lstStyle/>
            <a:p>
              <a:endParaRPr lang="en-US">
                <a:ln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xmlns="" id="{7F98667C-F188-4B17-88E6-DF153A86D7D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p3d extrusionH="430200" prstMaterial="legacyMatte">
              <a:bevelT w="13500" h="13500" prst="relaxedInset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3d/>
            </a:bodyPr>
            <a:lstStyle/>
            <a:p>
              <a:endParaRPr lang="en-US">
                <a:ln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xmlns="" id="{52A23D4E-40A6-44FC-917A-8CB3F1B8F26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46" y="1478"/>
              <a:ext cx="2489" cy="291"/>
            </a:xfrm>
            <a:prstGeom prst="rect">
              <a:avLst/>
            </a:prstGeom>
            <a:noFill/>
            <a:ln>
              <a:noFill/>
            </a:ln>
            <a:effectLst/>
            <a:sp3d>
              <a:bevelT prst="relaxedInset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  <a:sp3d/>
            </a:bodyPr>
            <a:lstStyle/>
            <a:p>
              <a:r>
                <a:rPr lang="ru-RU" sz="24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solidFill>
                    <a:srgbClr val="00000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rPr>
                <a:t>Службы экстренной помощи</a:t>
              </a:r>
              <a:endParaRPr lang="en-US" sz="2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xmlns="" id="{16CFAC63-B914-467C-82FE-0AEFF168561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14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sp3d>
              <a:bevelT prst="relaxedInset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  <a:sp3d/>
            </a:bodyPr>
            <a:lstStyle/>
            <a:p>
              <a:r>
                <a:rPr lang="en-US" sz="2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solidFill>
                    <a:srgbClr val="FFFFFF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xmlns="" id="{C74BF4EB-0699-4EAB-BE7E-EEF8F3D7FFB8}"/>
              </a:ext>
            </a:extLst>
          </p:cNvPr>
          <p:cNvGrpSpPr>
            <a:grpSpLocks/>
          </p:cNvGrpSpPr>
          <p:nvPr/>
        </p:nvGrpSpPr>
        <p:grpSpPr bwMode="auto">
          <a:xfrm>
            <a:off x="1733153" y="1222904"/>
            <a:ext cx="3440113" cy="574676"/>
            <a:chOff x="1248" y="2030"/>
            <a:chExt cx="2167" cy="36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Right"/>
            <a:lightRig rig="threePt" dir="t"/>
          </a:scene3d>
        </p:grpSpPr>
        <p:sp>
          <p:nvSpPr>
            <p:cNvPr id="10" name="Line 8">
              <a:extLst>
                <a:ext uri="{FF2B5EF4-FFF2-40B4-BE49-F238E27FC236}">
                  <a16:creationId xmlns:a16="http://schemas.microsoft.com/office/drawing/2014/main" xmlns="" id="{35001EDE-6CD2-4B8B-AC3C-11E6F0F9239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380"/>
              <a:ext cx="1949" cy="12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sp3d>
              <a:bevelT prst="relaxedInset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3d/>
            </a:bodyPr>
            <a:lstStyle/>
            <a:p>
              <a:endParaRPr lang="en-US">
                <a:ln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xmlns="" id="{B972B7DA-5366-4562-941D-FBCEE7A6EB8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p3d extrusionH="430200" prstMaterial="legacyMatte">
              <a:bevelT w="13500" h="13500" prst="relaxedInset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3d/>
            </a:bodyPr>
            <a:lstStyle/>
            <a:p>
              <a:endParaRPr lang="en-US">
                <a:ln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xmlns="" id="{5F08557A-2E7E-4746-8AD6-930B7AA0877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46" y="2072"/>
              <a:ext cx="1669" cy="291"/>
            </a:xfrm>
            <a:prstGeom prst="rect">
              <a:avLst/>
            </a:prstGeom>
            <a:noFill/>
            <a:ln>
              <a:noFill/>
            </a:ln>
            <a:effectLst/>
            <a:sp3d>
              <a:bevelT prst="relaxedInset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  <a:sp3d/>
            </a:bodyPr>
            <a:lstStyle/>
            <a:p>
              <a:pPr algn="l"/>
              <a:r>
                <a:rPr lang="ru-RU" sz="24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solidFill>
                    <a:srgbClr val="00000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rPr>
                <a:t>Основные понятия</a:t>
              </a:r>
              <a:endParaRPr lang="en-US" sz="2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xmlns="" id="{3CA8F51A-964B-45B7-846D-EFD4A787900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0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sp3d>
              <a:bevelT prst="relaxedInset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  <a:sp3d/>
            </a:bodyPr>
            <a:lstStyle/>
            <a:p>
              <a:r>
                <a:rPr lang="en-US" sz="2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solidFill>
                    <a:srgbClr val="FFFFFF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xmlns="" id="{A56B1B9C-6663-426A-BC34-1EFA205D45C7}"/>
              </a:ext>
            </a:extLst>
          </p:cNvPr>
          <p:cNvGrpSpPr>
            <a:grpSpLocks/>
          </p:cNvGrpSpPr>
          <p:nvPr/>
        </p:nvGrpSpPr>
        <p:grpSpPr bwMode="auto">
          <a:xfrm>
            <a:off x="5025392" y="2323835"/>
            <a:ext cx="5908678" cy="555625"/>
            <a:chOff x="1248" y="2640"/>
            <a:chExt cx="3722" cy="35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Right"/>
            <a:lightRig rig="threePt" dir="t"/>
          </a:scene3d>
        </p:grpSpPr>
        <p:sp>
          <p:nvSpPr>
            <p:cNvPr id="15" name="Line 13">
              <a:extLst>
                <a:ext uri="{FF2B5EF4-FFF2-40B4-BE49-F238E27FC236}">
                  <a16:creationId xmlns:a16="http://schemas.microsoft.com/office/drawing/2014/main" xmlns="" id="{1AF17685-2F7B-40DD-AFF0-C5EE43E1DF96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990"/>
              <a:ext cx="3530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sp3d>
              <a:bevelT prst="relaxedInset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3d/>
            </a:bodyPr>
            <a:lstStyle/>
            <a:p>
              <a:endParaRPr lang="en-US">
                <a:ln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xmlns="" id="{E5FE9698-A152-4E57-B581-6A145A9F936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p3d extrusionH="430200" prstMaterial="legacyMatte">
              <a:bevelT w="13500" h="13500" prst="relaxedInset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3d/>
            </a:bodyPr>
            <a:lstStyle/>
            <a:p>
              <a:endParaRPr lang="en-US">
                <a:ln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7" name="Text Box 15">
              <a:extLst>
                <a:ext uri="{FF2B5EF4-FFF2-40B4-BE49-F238E27FC236}">
                  <a16:creationId xmlns:a16="http://schemas.microsoft.com/office/drawing/2014/main" xmlns="" id="{E46A1151-CABC-472F-8025-5D78A0C08DB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46" y="2654"/>
              <a:ext cx="3224" cy="291"/>
            </a:xfrm>
            <a:prstGeom prst="rect">
              <a:avLst/>
            </a:prstGeom>
            <a:noFill/>
            <a:ln>
              <a:noFill/>
            </a:ln>
            <a:effectLst/>
            <a:sp3d>
              <a:bevelT prst="relaxedInset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  <a:sp3d/>
            </a:bodyPr>
            <a:lstStyle/>
            <a:p>
              <a:pPr algn="l"/>
              <a:r>
                <a:rPr lang="ru-RU" sz="24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solidFill>
                    <a:srgbClr val="00000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rPr>
                <a:t>Особенности подросткового возраста</a:t>
              </a:r>
              <a:endParaRPr lang="en-US" sz="2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xmlns="" id="{C974B551-D073-4F5D-AE89-C56CCD4A383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6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sp3d>
              <a:bevelT prst="relaxedInset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  <a:sp3d/>
            </a:bodyPr>
            <a:lstStyle/>
            <a:p>
              <a:r>
                <a:rPr lang="en-US" sz="2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solidFill>
                    <a:srgbClr val="FFFFFF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xmlns="" id="{E79FE129-77AC-43EB-A68F-B4C712E9C70A}"/>
              </a:ext>
            </a:extLst>
          </p:cNvPr>
          <p:cNvGrpSpPr>
            <a:grpSpLocks/>
          </p:cNvGrpSpPr>
          <p:nvPr/>
        </p:nvGrpSpPr>
        <p:grpSpPr bwMode="auto">
          <a:xfrm>
            <a:off x="2281275" y="3573869"/>
            <a:ext cx="8177213" cy="554038"/>
            <a:chOff x="1248" y="3230"/>
            <a:chExt cx="5151" cy="34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Right"/>
            <a:lightRig rig="threePt" dir="t"/>
          </a:scene3d>
        </p:grpSpPr>
        <p:sp>
          <p:nvSpPr>
            <p:cNvPr id="20" name="Line 18">
              <a:extLst>
                <a:ext uri="{FF2B5EF4-FFF2-40B4-BE49-F238E27FC236}">
                  <a16:creationId xmlns:a16="http://schemas.microsoft.com/office/drawing/2014/main" xmlns="" id="{9E63E791-5994-43AD-A354-69E4DA4AEE62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1" y="3579"/>
              <a:ext cx="4958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sp3d>
              <a:bevelT prst="relaxedInset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3d/>
            </a:bodyPr>
            <a:lstStyle/>
            <a:p>
              <a:endParaRPr lang="en-US">
                <a:ln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xmlns="" id="{18699921-4802-49EF-B913-3C1742A62198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p3d extrusionH="430200" prstMaterial="legacyMatte">
              <a:bevelT w="13500" h="13500" prst="relaxedInset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3d/>
            </a:bodyPr>
            <a:lstStyle/>
            <a:p>
              <a:endParaRPr lang="en-US">
                <a:ln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22" name="Text Box 20">
              <a:extLst>
                <a:ext uri="{FF2B5EF4-FFF2-40B4-BE49-F238E27FC236}">
                  <a16:creationId xmlns:a16="http://schemas.microsoft.com/office/drawing/2014/main" xmlns="" id="{63690D45-EFAB-4F85-9CD8-1F586318FD7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46" y="3269"/>
              <a:ext cx="4653" cy="252"/>
            </a:xfrm>
            <a:prstGeom prst="rect">
              <a:avLst/>
            </a:prstGeom>
            <a:noFill/>
            <a:ln>
              <a:noFill/>
            </a:ln>
            <a:effectLst/>
            <a:sp3d>
              <a:bevelT prst="relaxedInset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  <a:sp3d/>
            </a:bodyPr>
            <a:lstStyle/>
            <a:p>
              <a:r>
                <a:rPr lang="ru-RU" sz="20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solidFill>
                    <a:srgbClr val="00000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rPr>
                <a:t>Признаки формирования суицидального поведения у подростков</a:t>
              </a:r>
              <a:endParaRPr lang="en-US" sz="20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23" name="Text Box 21">
              <a:extLst>
                <a:ext uri="{FF2B5EF4-FFF2-40B4-BE49-F238E27FC236}">
                  <a16:creationId xmlns:a16="http://schemas.microsoft.com/office/drawing/2014/main" xmlns="" id="{820EBEF9-93A5-4F9B-953C-07EF0ECA050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sp3d>
              <a:bevelT prst="relaxedInset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  <a:sp3d/>
            </a:bodyPr>
            <a:lstStyle/>
            <a:p>
              <a:r>
                <a:rPr lang="en-US" sz="2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solidFill>
                    <a:srgbClr val="FFFFFF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24" name="Group 22">
            <a:extLst>
              <a:ext uri="{FF2B5EF4-FFF2-40B4-BE49-F238E27FC236}">
                <a16:creationId xmlns:a16="http://schemas.microsoft.com/office/drawing/2014/main" xmlns="" id="{9E315BFE-8EF4-4F33-9E68-8459A1D9F354}"/>
              </a:ext>
            </a:extLst>
          </p:cNvPr>
          <p:cNvGrpSpPr>
            <a:grpSpLocks/>
          </p:cNvGrpSpPr>
          <p:nvPr/>
        </p:nvGrpSpPr>
        <p:grpSpPr bwMode="auto">
          <a:xfrm>
            <a:off x="4609467" y="5878307"/>
            <a:ext cx="4741863" cy="582613"/>
            <a:chOff x="1248" y="3230"/>
            <a:chExt cx="2987" cy="3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Right"/>
            <a:lightRig rig="threePt" dir="t"/>
          </a:scene3d>
        </p:grpSpPr>
        <p:sp>
          <p:nvSpPr>
            <p:cNvPr id="25" name="Line 23">
              <a:extLst>
                <a:ext uri="{FF2B5EF4-FFF2-40B4-BE49-F238E27FC236}">
                  <a16:creationId xmlns:a16="http://schemas.microsoft.com/office/drawing/2014/main" xmlns="" id="{390717B3-3A25-4873-BEA1-38ECEC51CC4A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3580"/>
              <a:ext cx="2795" cy="17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sp3d>
              <a:bevelT prst="relaxedInset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3d/>
            </a:bodyPr>
            <a:lstStyle/>
            <a:p>
              <a:endParaRPr lang="en-US">
                <a:ln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26" name="Rectangle 24">
              <a:extLst>
                <a:ext uri="{FF2B5EF4-FFF2-40B4-BE49-F238E27FC236}">
                  <a16:creationId xmlns:a16="http://schemas.microsoft.com/office/drawing/2014/main" xmlns="" id="{B481157D-1383-4620-BE54-9A9CF0D3D08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p3d extrusionH="430200" prstMaterial="legacyMatte">
              <a:bevelT w="13500" h="13500" prst="relaxedInset"/>
              <a:bevelB w="13500" h="13500" prst="angle"/>
              <a:extrusionClr>
                <a:srgbClr val="9900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3d/>
            </a:bodyPr>
            <a:lstStyle/>
            <a:p>
              <a:endParaRPr lang="en-US">
                <a:ln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27" name="Text Box 25">
              <a:extLst>
                <a:ext uri="{FF2B5EF4-FFF2-40B4-BE49-F238E27FC236}">
                  <a16:creationId xmlns:a16="http://schemas.microsoft.com/office/drawing/2014/main" xmlns="" id="{8649249B-76B7-40B2-B833-DAC953D96D5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46" y="3242"/>
              <a:ext cx="2430" cy="291"/>
            </a:xfrm>
            <a:prstGeom prst="rect">
              <a:avLst/>
            </a:prstGeom>
            <a:noFill/>
            <a:ln>
              <a:noFill/>
            </a:ln>
            <a:effectLst/>
            <a:sp3d>
              <a:bevelT prst="relaxedInset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  <a:sp3d/>
            </a:bodyPr>
            <a:lstStyle/>
            <a:p>
              <a:r>
                <a:rPr lang="ru-RU" sz="24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solidFill>
                    <a:srgbClr val="00000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rPr>
                <a:t>Стигмы, мифы и </a:t>
              </a:r>
              <a:r>
                <a:rPr lang="ru-RU" sz="24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solidFill>
                    <a:srgbClr val="00000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rPr>
                <a:t>реальность</a:t>
              </a:r>
              <a:endParaRPr lang="en-US" sz="2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28" name="Text Box 26">
              <a:extLst>
                <a:ext uri="{FF2B5EF4-FFF2-40B4-BE49-F238E27FC236}">
                  <a16:creationId xmlns:a16="http://schemas.microsoft.com/office/drawing/2014/main" xmlns="" id="{E8BC01FD-7FC6-4845-96D5-8951DC081AA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sp3d>
              <a:bevelT prst="relaxedInset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  <a:sp3d/>
            </a:bodyPr>
            <a:lstStyle/>
            <a:p>
              <a:r>
                <a:rPr lang="en-US" sz="2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solidFill>
                    <a:srgbClr val="FFFFFF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38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4000">
        <p14:shred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2132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sz="4000" dirty="0" smtClean="0"/>
              <a:t>Основные понятия</a:t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5815" y="539262"/>
            <a:ext cx="11594123" cy="4406779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endParaRPr lang="ru-RU" sz="2000" b="1" dirty="0" smtClean="0"/>
          </a:p>
          <a:p>
            <a:pPr algn="just">
              <a:buFont typeface="Wingdings" pitchFamily="2" charset="2"/>
              <a:buChar char="Ø"/>
            </a:pPr>
            <a:r>
              <a:rPr lang="ru-RU" sz="2000" b="1" dirty="0" err="1" smtClean="0"/>
              <a:t>Дезадаптация</a:t>
            </a:r>
            <a:r>
              <a:rPr lang="ru-RU" sz="2000" b="1" dirty="0" smtClean="0"/>
              <a:t> </a:t>
            </a:r>
            <a:r>
              <a:rPr lang="ru-RU" sz="2000" b="1" dirty="0"/>
              <a:t>социальная </a:t>
            </a:r>
            <a:r>
              <a:rPr lang="ru-RU" sz="2000" dirty="0"/>
              <a:t>проявляется в нарушении норм морали и </a:t>
            </a:r>
            <a:r>
              <a:rPr lang="ru-RU" sz="2000" dirty="0" smtClean="0"/>
              <a:t>права, в </a:t>
            </a:r>
            <a:r>
              <a:rPr lang="ru-RU" sz="2000" dirty="0"/>
              <a:t>асоциальных формах поведения и деформации системы внутренней </a:t>
            </a:r>
            <a:r>
              <a:rPr lang="ru-RU" sz="2000" dirty="0" smtClean="0"/>
              <a:t>регуляции, социальных</a:t>
            </a:r>
            <a:r>
              <a:rPr lang="ru-RU" sz="2000" dirty="0"/>
              <a:t> </a:t>
            </a:r>
            <a:r>
              <a:rPr lang="ru-RU" sz="2000" dirty="0" smtClean="0"/>
              <a:t>установок</a:t>
            </a:r>
            <a:r>
              <a:rPr lang="ru-RU" sz="2000" dirty="0"/>
              <a:t> </a:t>
            </a:r>
            <a:r>
              <a:rPr lang="ru-RU" sz="2000" dirty="0" smtClean="0"/>
              <a:t>и</a:t>
            </a:r>
            <a:r>
              <a:rPr lang="ru-RU" sz="2000" dirty="0"/>
              <a:t> </a:t>
            </a:r>
            <a:r>
              <a:rPr lang="ru-RU" sz="2000" dirty="0" smtClean="0"/>
              <a:t>т.д. Нарушается процесс социализации – т.е. успешного функционирования личности в обществе. 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2000" b="1" dirty="0"/>
              <a:t>Профилактика</a:t>
            </a:r>
            <a:r>
              <a:rPr lang="ru-RU" sz="2000" dirty="0"/>
              <a:t> – совокупность предупредительных </a:t>
            </a:r>
            <a:r>
              <a:rPr lang="ru-RU" sz="2000" dirty="0" smtClean="0"/>
              <a:t>мероприятий.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2000" b="1" dirty="0" smtClean="0"/>
              <a:t>Стигматизация </a:t>
            </a:r>
            <a:r>
              <a:rPr lang="ru-RU" sz="2000" dirty="0"/>
              <a:t>(</a:t>
            </a:r>
            <a:r>
              <a:rPr lang="ru-RU" sz="2000" dirty="0" smtClean="0"/>
              <a:t>стереотипный </a:t>
            </a:r>
            <a:r>
              <a:rPr lang="ru-RU" sz="2000" dirty="0"/>
              <a:t>ярлык) – предвзятое, негативное отношение к отдельному человеку или группе людей, связанное с наличием у него (у них) них каких-либо особых свойств или </a:t>
            </a:r>
            <a:r>
              <a:rPr lang="ru-RU" sz="2000" dirty="0" smtClean="0"/>
              <a:t>признаков.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2000" b="1" dirty="0" smtClean="0"/>
              <a:t>Суицидальное </a:t>
            </a:r>
            <a:r>
              <a:rPr lang="ru-RU" sz="2000" b="1" dirty="0"/>
              <a:t>поведение</a:t>
            </a:r>
            <a:r>
              <a:rPr lang="ru-RU" sz="2000" dirty="0"/>
              <a:t> – проявление суицидальной активности: мысли, намерения, высказывания, угрозы, попытки, покушения. Вариант поведения личности, характеризующийся осознанным желанием покончить с собой (цель – смерть, мотив – разрешение или изменение психотравмирующей ситуации путем добровольного ухода из жизни), то есть любые внутренние и внешние формы психических актов, направляемые представлениями о лишении себя жизни. </a:t>
            </a:r>
          </a:p>
          <a:p>
            <a:pPr algn="just">
              <a:buFont typeface="Wingdings" pitchFamily="2" charset="2"/>
              <a:buChar char="Ø"/>
            </a:pPr>
            <a:endParaRPr lang="ru-RU" sz="2000" dirty="0"/>
          </a:p>
          <a:p>
            <a:pPr algn="just"/>
            <a:endParaRPr lang="ru-RU" sz="2000" dirty="0"/>
          </a:p>
        </p:txBody>
      </p:sp>
      <p:pic>
        <p:nvPicPr>
          <p:cNvPr id="5122" name="Picture 2" descr="https://medschool3.edusite.ru/images/stick-figure-panicking-500-clr-1326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404" y="4162038"/>
            <a:ext cx="1948996" cy="280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42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0">
        <p14:doors dir="vert"/>
      </p:transition>
    </mc:Choice>
    <mc:Fallback xmlns="">
      <p:transition spd="slow" advClick="0" advTm="8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2132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sz="4000" dirty="0" smtClean="0"/>
              <a:t>Основные понятия</a:t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5815" y="539262"/>
            <a:ext cx="11594123" cy="4406779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endParaRPr lang="ru-RU" sz="2000" b="1" dirty="0" smtClean="0"/>
          </a:p>
          <a:p>
            <a:pPr algn="just">
              <a:buFont typeface="Wingdings" pitchFamily="2" charset="2"/>
              <a:buChar char="Ø"/>
            </a:pPr>
            <a:r>
              <a:rPr lang="ru-RU" sz="2000" b="1" dirty="0" smtClean="0"/>
              <a:t> Суицидальный </a:t>
            </a:r>
            <a:r>
              <a:rPr lang="ru-RU" sz="2000" b="1" dirty="0"/>
              <a:t>риск – </a:t>
            </a:r>
            <a:r>
              <a:rPr lang="ru-RU" sz="2000" dirty="0"/>
              <a:t>степень вероятности возникновения суицидальных побуждений, формирования суицидального поведения и осуществления суицидальных действий.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b="1" dirty="0"/>
              <a:t> </a:t>
            </a:r>
            <a:r>
              <a:rPr lang="ru-RU" sz="2000" b="1" dirty="0" smtClean="0"/>
              <a:t>Склонение </a:t>
            </a:r>
            <a:r>
              <a:rPr lang="ru-RU" sz="2000" b="1" dirty="0"/>
              <a:t>несовершеннолетнего к суициду – </a:t>
            </a:r>
            <a:r>
              <a:rPr lang="ru-RU" sz="2000" dirty="0"/>
              <a:t>содействие совершению самоубийства советами, указаниями, предоставлением информации, средств орудий совершения самоубийства либо устранением препятствий к его совершению или обещанием скрыть средства или орудия совершения самоубийства.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b="1" dirty="0"/>
              <a:t> </a:t>
            </a:r>
            <a:r>
              <a:rPr lang="ru-RU" sz="2000" b="1" dirty="0" smtClean="0"/>
              <a:t>Факторы </a:t>
            </a:r>
            <a:r>
              <a:rPr lang="ru-RU" sz="2000" b="1" dirty="0"/>
              <a:t>риска суицида – </a:t>
            </a:r>
            <a:r>
              <a:rPr lang="ru-RU" sz="2000" dirty="0"/>
              <a:t>внешние и внутренние параметры, с высокой вероятностью оказывающие влияние на формирование и реализацию суицидальных намерений</a:t>
            </a:r>
            <a:r>
              <a:rPr lang="ru-RU" sz="2000" dirty="0" smtClean="0"/>
              <a:t>.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2000" b="1" dirty="0"/>
              <a:t>Суицид</a:t>
            </a:r>
            <a:r>
              <a:rPr lang="ru-RU" sz="2000" dirty="0"/>
              <a:t> – преднамеренное, умышленное лишение себя жизни, самоубийство. Ключевой признак данного явления – преднамеренность.</a:t>
            </a:r>
          </a:p>
          <a:p>
            <a:pPr marL="0" indent="0" algn="just">
              <a:buNone/>
            </a:pPr>
            <a:endParaRPr lang="ru-RU" sz="2000" dirty="0"/>
          </a:p>
          <a:p>
            <a:pPr lvl="0" algn="just">
              <a:buFont typeface="Wingdings" pitchFamily="2" charset="2"/>
              <a:buChar char="Ø"/>
            </a:pPr>
            <a:endParaRPr lang="ru-RU" sz="2000" dirty="0"/>
          </a:p>
          <a:p>
            <a:pPr algn="just">
              <a:buFont typeface="Wingdings" pitchFamily="2" charset="2"/>
              <a:buChar char="Ø"/>
            </a:pPr>
            <a:endParaRPr lang="ru-RU" sz="2000" dirty="0"/>
          </a:p>
          <a:p>
            <a:pPr algn="just"/>
            <a:endParaRPr lang="ru-RU" sz="2000" dirty="0"/>
          </a:p>
        </p:txBody>
      </p:sp>
      <p:pic>
        <p:nvPicPr>
          <p:cNvPr id="3074" name="Picture 2" descr="http://nebula.wsimg.com/5fefc0dc5638a6b49cc5c7fa86d797f7?AccessKeyId=0809C124363B4C5C3456&amp;disposition=0&amp;alloworigin=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918" y="3962400"/>
            <a:ext cx="2178787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07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0">
        <p:split orient="vert"/>
      </p:transition>
    </mc:Choice>
    <mc:Fallback xmlns="">
      <p:transition spd="slow" advClick="0" advTm="4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2132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sz="4000" dirty="0" smtClean="0"/>
              <a:t>Основные понятия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0308" y="1195754"/>
            <a:ext cx="11617570" cy="785447"/>
          </a:xfrm>
        </p:spPr>
        <p:txBody>
          <a:bodyPr>
            <a:normAutofit lnSpcReduction="10000"/>
          </a:bodyPr>
          <a:lstStyle/>
          <a:p>
            <a:pPr marL="0" lvl="0" indent="0" algn="just">
              <a:lnSpc>
                <a:spcPct val="115000"/>
              </a:lnSpc>
              <a:spcAft>
                <a:spcPts val="0"/>
              </a:spcAft>
              <a:buNone/>
              <a:tabLst>
                <a:tab pos="457200" algn="l"/>
              </a:tabLst>
            </a:pPr>
            <a:r>
              <a:rPr lang="ru-RU" sz="2000" b="1" dirty="0" err="1">
                <a:solidFill>
                  <a:srgbClr val="000000"/>
                </a:solidFill>
                <a:ea typeface="Times New Roman"/>
                <a:cs typeface="Times New Roman"/>
              </a:rPr>
              <a:t>Самоповреждающее</a:t>
            </a:r>
            <a:r>
              <a:rPr lang="ru-RU" sz="2000" b="1" dirty="0">
                <a:solidFill>
                  <a:srgbClr val="000000"/>
                </a:solidFill>
                <a:ea typeface="Times New Roman"/>
                <a:cs typeface="Times New Roman"/>
              </a:rPr>
              <a:t> поведение</a:t>
            </a:r>
            <a:r>
              <a:rPr lang="ru-RU" sz="2000" dirty="0">
                <a:solidFill>
                  <a:srgbClr val="000000"/>
                </a:solidFill>
                <a:ea typeface="Times New Roman"/>
                <a:cs typeface="Times New Roman"/>
              </a:rPr>
              <a:t> – социально неодобряемое поведение, направленное на причинение себе физического вреда и включающее </a:t>
            </a:r>
            <a:r>
              <a:rPr lang="ru-RU" sz="2000" dirty="0" err="1">
                <a:solidFill>
                  <a:srgbClr val="000000"/>
                </a:solidFill>
                <a:ea typeface="Times New Roman"/>
                <a:cs typeface="Times New Roman"/>
              </a:rPr>
              <a:t>несуицидальные</a:t>
            </a:r>
            <a:r>
              <a:rPr lang="ru-RU" sz="2000" dirty="0">
                <a:solidFill>
                  <a:srgbClr val="000000"/>
                </a:solidFill>
                <a:ea typeface="Times New Roman"/>
                <a:cs typeface="Times New Roman"/>
              </a:rPr>
              <a:t> самоповреждения и суицидальные попытки.</a:t>
            </a:r>
            <a:endParaRPr lang="ru-RU" sz="1800" dirty="0">
              <a:ea typeface="Calibri"/>
              <a:cs typeface="Times New Roman"/>
            </a:endParaRPr>
          </a:p>
          <a:p>
            <a:pPr marL="0" indent="0" algn="just">
              <a:buNone/>
            </a:pPr>
            <a:endParaRPr lang="ru-RU" sz="2000" dirty="0"/>
          </a:p>
          <a:p>
            <a:pPr lvl="0" algn="just">
              <a:buFont typeface="Wingdings" pitchFamily="2" charset="2"/>
              <a:buChar char="Ø"/>
            </a:pPr>
            <a:endParaRPr lang="ru-RU" sz="2000" dirty="0"/>
          </a:p>
          <a:p>
            <a:pPr algn="just">
              <a:buFont typeface="Wingdings" pitchFamily="2" charset="2"/>
              <a:buChar char="Ø"/>
            </a:pPr>
            <a:endParaRPr lang="ru-RU" sz="2000" dirty="0" smtClean="0"/>
          </a:p>
          <a:p>
            <a:pPr algn="just"/>
            <a:endParaRPr lang="ru-RU" sz="20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146363"/>
              </p:ext>
            </p:extLst>
          </p:nvPr>
        </p:nvGraphicFramePr>
        <p:xfrm>
          <a:off x="2063261" y="2004648"/>
          <a:ext cx="8096740" cy="392723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048370"/>
                <a:gridCol w="4048370"/>
              </a:tblGrid>
              <a:tr h="392723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800" kern="1200" dirty="0" err="1" smtClean="0">
                          <a:effectLst/>
                        </a:rPr>
                        <a:t>Самоповреждающее</a:t>
                      </a:r>
                      <a:r>
                        <a:rPr lang="ru-RU" sz="1800" kern="1200" dirty="0" smtClean="0">
                          <a:effectLst/>
                        </a:rPr>
                        <a:t> поведение без суицидальных намерений – </a:t>
                      </a:r>
                      <a:r>
                        <a:rPr lang="ru-RU" sz="1800" b="0" kern="1200" dirty="0" smtClean="0">
                          <a:effectLst/>
                        </a:rPr>
                        <a:t>намеренные повреждения поверхности тела (порезы, проколы, </a:t>
                      </a:r>
                      <a:r>
                        <a:rPr lang="ru-RU" sz="1800" b="0" kern="1200" dirty="0" err="1" smtClean="0">
                          <a:effectLst/>
                        </a:rPr>
                        <a:t>расцарапывание</a:t>
                      </a:r>
                      <a:r>
                        <a:rPr lang="ru-RU" sz="1800" b="0" kern="1200" dirty="0" smtClean="0">
                          <a:effectLst/>
                        </a:rPr>
                        <a:t>, ожоги и подобное), которые не представляют прямую угрозу для жизни, однако могут стать регулярными, оставляя на коже рубцы и шрамы, и со временем превратиться в привычную модель поведения в эмоционально болезненных ситуациях;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effectLst/>
                        </a:rPr>
                        <a:t>Суицидальная попытка (попытка суицида, незавершенный суицид) – </a:t>
                      </a:r>
                      <a:r>
                        <a:rPr lang="ru-RU" sz="1800" b="0" kern="1200" dirty="0" smtClean="0">
                          <a:effectLst/>
                        </a:rPr>
                        <a:t>целенаправленное оперирование средствами лишения себя жизни с целью покончить жизнь самоубийством или с демонстративно-шантажными целями, но не закончившееся смертью.</a:t>
                      </a:r>
                    </a:p>
                    <a:p>
                      <a:pPr algn="just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Стрелка вниз 8"/>
          <p:cNvSpPr/>
          <p:nvPr/>
        </p:nvSpPr>
        <p:spPr>
          <a:xfrm>
            <a:off x="3739662" y="1371601"/>
            <a:ext cx="398584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7889631" y="1371601"/>
            <a:ext cx="398584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s://thumbs.gfycat.com/AthleticCriminalDeer-size_restrict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417" y="3821791"/>
            <a:ext cx="2373477" cy="326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72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3000">
        <p14:reveal/>
      </p:transition>
    </mc:Choice>
    <mc:Fallback xmlns="">
      <p:transition spd="slow" advClick="0" advTm="5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2132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sz="4000" dirty="0" smtClean="0"/>
              <a:t>Подростковый возраст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5815" y="539262"/>
            <a:ext cx="11594123" cy="44067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2000" dirty="0"/>
          </a:p>
          <a:p>
            <a:pPr lvl="0" algn="just">
              <a:buFont typeface="Wingdings" pitchFamily="2" charset="2"/>
              <a:buChar char="Ø"/>
            </a:pPr>
            <a:endParaRPr lang="ru-RU" sz="2000" dirty="0"/>
          </a:p>
          <a:p>
            <a:pPr algn="just">
              <a:buFont typeface="Wingdings" pitchFamily="2" charset="2"/>
              <a:buChar char="Ø"/>
            </a:pPr>
            <a:endParaRPr lang="ru-RU" sz="2000" dirty="0"/>
          </a:p>
          <a:p>
            <a:pPr algn="just"/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808892"/>
            <a:ext cx="11430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Подростковый возраст </a:t>
            </a:r>
            <a:r>
              <a:rPr lang="ru-RU" dirty="0"/>
              <a:t>– это длительный и острый кризис психического развития человеческого индивида</a:t>
            </a:r>
            <a:r>
              <a:rPr lang="ru-RU" dirty="0" smtClean="0"/>
              <a:t>. </a:t>
            </a:r>
            <a:r>
              <a:rPr lang="ru-RU" dirty="0"/>
              <a:t>В этом возрасте происходит активное формирование мировоззрения, системы самооценки и оценки окружающей действительности, ценностно-смысловой сферы личности</a:t>
            </a:r>
            <a:r>
              <a:rPr lang="ru-RU" dirty="0" smtClean="0"/>
              <a:t>. Возрастные границы 10(11)-14(15). Ведущий вид деятельности  эмоционально-личностное общение. </a:t>
            </a:r>
          </a:p>
          <a:p>
            <a:pPr algn="just"/>
            <a:endParaRPr lang="ru-RU" dirty="0"/>
          </a:p>
          <a:p>
            <a:pPr algn="just"/>
            <a:r>
              <a:rPr lang="ru-RU" b="1" dirty="0"/>
              <a:t>Подростковый кризис -  </a:t>
            </a:r>
            <a:r>
              <a:rPr lang="ru-RU" dirty="0"/>
              <a:t>период активной физиологической перестройки, гормонального взрыва, что не может не отражаться на психологическом состоянии, обуславливая эмоциональную неустойчивость и резкие колебания настроения: от эйфории до депрессии. </a:t>
            </a:r>
            <a:endParaRPr lang="ru-RU" dirty="0" smtClean="0"/>
          </a:p>
          <a:p>
            <a:pPr algn="just"/>
            <a:endParaRPr lang="ru-RU" dirty="0"/>
          </a:p>
          <a:p>
            <a:pPr algn="just"/>
            <a:r>
              <a:rPr lang="ru-RU" b="1" dirty="0" smtClean="0"/>
              <a:t>Основная реакция для подростка </a:t>
            </a:r>
            <a:r>
              <a:rPr lang="ru-RU" dirty="0" smtClean="0"/>
              <a:t>– </a:t>
            </a:r>
            <a:r>
              <a:rPr lang="ru-RU" dirty="0"/>
              <a:t>реакция подростковой эмансипации (отказ от зависимости от родителей, отделение от семьи). Всё более возрастает значимость мнения друзей, очень важно быть принятым в группе. </a:t>
            </a:r>
          </a:p>
          <a:p>
            <a:endParaRPr lang="ru-RU" dirty="0"/>
          </a:p>
        </p:txBody>
      </p:sp>
      <p:pic>
        <p:nvPicPr>
          <p:cNvPr id="6146" name="Picture 2" descr="https://img.pngio.com/index-of-wp-content-uploads-2018-05-04-walking-sad-png-290_5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061" y="4043200"/>
            <a:ext cx="1716767" cy="29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39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15000">
        <p14:ripple/>
      </p:transition>
    </mc:Choice>
    <mc:Fallback xmlns="">
      <p:transition spd="slow" advClick="0" advTm="1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2132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sz="4000" dirty="0" smtClean="0"/>
              <a:t>Подростковый возраст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5815" y="539262"/>
            <a:ext cx="11594123" cy="44067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2000" dirty="0"/>
          </a:p>
          <a:p>
            <a:pPr lvl="0" algn="just">
              <a:buFont typeface="Wingdings" pitchFamily="2" charset="2"/>
              <a:buChar char="Ø"/>
            </a:pPr>
            <a:endParaRPr lang="ru-RU" sz="2000" dirty="0"/>
          </a:p>
          <a:p>
            <a:pPr algn="just">
              <a:buFont typeface="Wingdings" pitchFamily="2" charset="2"/>
              <a:buChar char="Ø"/>
            </a:pPr>
            <a:endParaRPr lang="ru-RU" sz="2000" dirty="0"/>
          </a:p>
          <a:p>
            <a:pPr algn="just"/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808892"/>
            <a:ext cx="11430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Подростковый возраст это этап огромных противоречий. В большинстве случаев это противоречия между уровнем притязаний (желаний) и недостатком различных ресурсов для их осуществления. </a:t>
            </a:r>
            <a:endParaRPr lang="ru-RU" dirty="0" smtClean="0"/>
          </a:p>
          <a:p>
            <a:pPr algn="just"/>
            <a:endParaRPr lang="ru-RU" dirty="0"/>
          </a:p>
          <a:p>
            <a:pPr algn="just"/>
            <a:r>
              <a:rPr lang="ru-RU" b="1" dirty="0" smtClean="0"/>
              <a:t>Например: </a:t>
            </a:r>
          </a:p>
          <a:p>
            <a:pPr algn="just"/>
            <a:endParaRPr lang="ru-RU" dirty="0"/>
          </a:p>
          <a:p>
            <a:pPr marL="342900" lvl="0" indent="-342900" algn="just">
              <a:buFont typeface="+mj-lt"/>
              <a:buAutoNum type="arabicPeriod"/>
            </a:pPr>
            <a:r>
              <a:rPr lang="ru-RU" dirty="0"/>
              <a:t>противоречие между желанием освободиться от опеки со стороны родителей или других взрослых и невозможностью жить самостоятельно вследствие трудностей социальной, психологической, финансовой адаптации к реалиям самостоятельной </a:t>
            </a:r>
            <a:r>
              <a:rPr lang="ru-RU" dirty="0" smtClean="0"/>
              <a:t>жизни;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dirty="0" smtClean="0"/>
              <a:t>противоречие </a:t>
            </a:r>
            <a:r>
              <a:rPr lang="ru-RU" dirty="0"/>
              <a:t>между желанием делать самостоятельный выбор во всех сферах жизни и отсутствием желания нести за этот выбор персональную </a:t>
            </a:r>
            <a:r>
              <a:rPr lang="ru-RU" dirty="0" smtClean="0"/>
              <a:t>ответственность;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dirty="0" smtClean="0"/>
              <a:t>противоречие </a:t>
            </a:r>
            <a:r>
              <a:rPr lang="ru-RU" dirty="0"/>
              <a:t>между отказом подчиняться мнению старших и конформизмом в среде </a:t>
            </a:r>
            <a:r>
              <a:rPr lang="ru-RU" dirty="0" smtClean="0"/>
              <a:t>сверстников;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dirty="0" smtClean="0"/>
              <a:t>противоречие </a:t>
            </a:r>
            <a:r>
              <a:rPr lang="ru-RU" dirty="0"/>
              <a:t>между установкой на личное благополучие и непониманием ценности собственной жизни, приводящее к формированию рискованного </a:t>
            </a:r>
            <a:r>
              <a:rPr lang="ru-RU" dirty="0" smtClean="0"/>
              <a:t>поведения.</a:t>
            </a:r>
          </a:p>
          <a:p>
            <a:pPr marL="342900" lvl="0" indent="-342900" algn="just">
              <a:buFont typeface="+mj-lt"/>
              <a:buAutoNum type="arabicPeriod"/>
            </a:pPr>
            <a:endParaRPr lang="ru-RU" dirty="0" smtClean="0"/>
          </a:p>
          <a:p>
            <a:pPr marL="342900" lvl="0" indent="-342900" algn="just">
              <a:buFont typeface="+mj-lt"/>
              <a:buAutoNum type="arabicPeriod"/>
            </a:pPr>
            <a:endParaRPr lang="ru-RU" dirty="0"/>
          </a:p>
          <a:p>
            <a:pPr lvl="0" algn="r"/>
            <a:r>
              <a:rPr lang="ru-RU" b="1" dirty="0" smtClean="0">
                <a:solidFill>
                  <a:srgbClr val="002060"/>
                </a:solidFill>
              </a:rPr>
              <a:t>Итог: </a:t>
            </a:r>
            <a:r>
              <a:rPr lang="ru-RU" b="1" i="1" dirty="0" smtClean="0">
                <a:solidFill>
                  <a:srgbClr val="C00000"/>
                </a:solidFill>
              </a:rPr>
              <a:t>чувство незащищенности, одиночества.</a:t>
            </a:r>
            <a:endParaRPr lang="ru-RU" b="1" i="1" dirty="0">
              <a:solidFill>
                <a:srgbClr val="C00000"/>
              </a:solidFill>
            </a:endParaRPr>
          </a:p>
          <a:p>
            <a:endParaRPr lang="ru-RU" dirty="0"/>
          </a:p>
          <a:p>
            <a:endParaRPr lang="ru-RU" dirty="0" smtClean="0"/>
          </a:p>
          <a:p>
            <a:pPr algn="r"/>
            <a:r>
              <a:rPr lang="ru-RU" b="1" dirty="0" smtClean="0">
                <a:solidFill>
                  <a:srgbClr val="002060"/>
                </a:solidFill>
              </a:rPr>
              <a:t>— Что делать?</a:t>
            </a:r>
          </a:p>
          <a:p>
            <a:pPr algn="r"/>
            <a:r>
              <a:rPr lang="ru-RU" b="1" dirty="0" smtClean="0"/>
              <a:t> — </a:t>
            </a:r>
            <a:r>
              <a:rPr lang="ru-RU" b="1" i="1" dirty="0" err="1">
                <a:solidFill>
                  <a:srgbClr val="C00000"/>
                </a:solidFill>
              </a:rPr>
              <a:t>Б</a:t>
            </a:r>
            <a:r>
              <a:rPr lang="ru-RU" b="1" i="1" dirty="0" err="1" smtClean="0">
                <a:solidFill>
                  <a:srgbClr val="C00000"/>
                </a:solidFill>
              </a:rPr>
              <a:t>езоценочное</a:t>
            </a:r>
            <a:r>
              <a:rPr lang="ru-RU" b="1" i="1" dirty="0" smtClean="0">
                <a:solidFill>
                  <a:srgbClr val="C00000"/>
                </a:solidFill>
              </a:rPr>
              <a:t> и терпеливое принятие,  доверительное общение. 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70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5000">
        <p14:switch dir="r"/>
      </p:transition>
    </mc:Choice>
    <mc:Fallback xmlns="">
      <p:transition spd="slow" advClick="0" advTm="1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kurspresent.ru/assets/images/resources/172/stick-figure-rapelling-500-clr-778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866" y="-377370"/>
            <a:ext cx="3097928" cy="420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2132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sz="3600" b="1" dirty="0"/>
              <a:t>Признаки формирования суицидального поведения у подростков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5815" y="539262"/>
            <a:ext cx="11594123" cy="44067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2000" dirty="0"/>
          </a:p>
          <a:p>
            <a:pPr lvl="0" algn="just">
              <a:buFont typeface="Wingdings" pitchFamily="2" charset="2"/>
              <a:buChar char="Ø"/>
            </a:pPr>
            <a:endParaRPr lang="ru-RU" sz="2000" dirty="0"/>
          </a:p>
          <a:p>
            <a:pPr algn="just">
              <a:buFont typeface="Wingdings" pitchFamily="2" charset="2"/>
              <a:buChar char="Ø"/>
            </a:pPr>
            <a:endParaRPr lang="ru-RU" sz="2000" dirty="0"/>
          </a:p>
          <a:p>
            <a:pPr algn="just"/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379785" y="890954"/>
            <a:ext cx="981221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/>
              <a:t>Исследователями проблемы подросткового суицида отмечается, что острота переживаний подростка становится несовместимой с жизнью, если у него нет эмоциональной связи с семьей. </a:t>
            </a:r>
          </a:p>
          <a:p>
            <a:pPr algn="just"/>
            <a:endParaRPr lang="ru-RU" b="1" i="1" dirty="0">
              <a:solidFill>
                <a:srgbClr val="C00000"/>
              </a:solidFill>
            </a:endParaRPr>
          </a:p>
          <a:p>
            <a:pPr algn="just"/>
            <a:endParaRPr lang="ru-RU" b="1" i="1" dirty="0" smtClean="0">
              <a:solidFill>
                <a:srgbClr val="C00000"/>
              </a:solidFill>
            </a:endParaRPr>
          </a:p>
          <a:p>
            <a:pPr algn="just"/>
            <a:r>
              <a:rPr lang="ru-RU" b="1" dirty="0"/>
              <a:t>П</a:t>
            </a:r>
            <a:r>
              <a:rPr lang="ru-RU" b="1" dirty="0" smtClean="0"/>
              <a:t>ризнаки</a:t>
            </a:r>
            <a:r>
              <a:rPr lang="ru-RU" b="1" dirty="0"/>
              <a:t>, свидетельствующие о риске формирования суицидального поведения</a:t>
            </a:r>
            <a:r>
              <a:rPr lang="ru-RU" b="1" dirty="0" smtClean="0"/>
              <a:t>:</a:t>
            </a:r>
          </a:p>
          <a:p>
            <a:pPr lvl="0" algn="just"/>
            <a:endParaRPr lang="ru-RU" dirty="0" smtClean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000" dirty="0" smtClean="0"/>
              <a:t>стремление </a:t>
            </a:r>
            <a:r>
              <a:rPr lang="ru-RU" sz="2000" dirty="0"/>
              <a:t>к постоянному длительному уединению, отстраненности от окружающих, включая родных и </a:t>
            </a:r>
            <a:r>
              <a:rPr lang="ru-RU" sz="2000" dirty="0" smtClean="0"/>
              <a:t>друзей;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000" dirty="0" smtClean="0"/>
              <a:t>изменение </a:t>
            </a:r>
            <a:r>
              <a:rPr lang="ru-RU" sz="2000" dirty="0"/>
              <a:t>(особенно резкое) режима сна, </a:t>
            </a:r>
            <a:r>
              <a:rPr lang="ru-RU" sz="2000" dirty="0" smtClean="0"/>
              <a:t>бессонница;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000" dirty="0" smtClean="0"/>
              <a:t>изменение аппетита;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000" dirty="0" smtClean="0"/>
              <a:t>падение </a:t>
            </a:r>
            <a:r>
              <a:rPr lang="ru-RU" sz="2000" dirty="0"/>
              <a:t>учебной </a:t>
            </a:r>
            <a:r>
              <a:rPr lang="ru-RU" sz="2000" dirty="0" smtClean="0"/>
              <a:t>успеваемости;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000" dirty="0" smtClean="0"/>
              <a:t>резкие </a:t>
            </a:r>
            <a:r>
              <a:rPr lang="ru-RU" sz="2000" dirty="0"/>
              <a:t>и частые смены настроения от апатии до </a:t>
            </a:r>
            <a:r>
              <a:rPr lang="ru-RU" sz="2000" dirty="0" smtClean="0"/>
              <a:t>агрессивности;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000" dirty="0" smtClean="0"/>
              <a:t>изменения </a:t>
            </a:r>
            <a:r>
              <a:rPr lang="ru-RU" sz="2000" dirty="0"/>
              <a:t>во внешнем виде (безразличное отношение к своему внешнему виду, неопрятность); раздача личных вещей в качестве подарков своим близким, друзьям; стремление «привести дела в порядок»; </a:t>
            </a:r>
            <a:endParaRPr lang="ru-RU" sz="2000" dirty="0" smtClean="0"/>
          </a:p>
          <a:p>
            <a:pPr algn="just"/>
            <a:endParaRPr lang="ru-RU" dirty="0"/>
          </a:p>
          <a:p>
            <a:pPr algn="just"/>
            <a:r>
              <a:rPr lang="ru-RU" b="1" i="1" dirty="0" smtClean="0">
                <a:solidFill>
                  <a:srgbClr val="C00000"/>
                </a:solidFill>
              </a:rPr>
              <a:t> 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89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1500">
        <p14:prism isInverted="1"/>
      </p:transition>
    </mc:Choice>
    <mc:Fallback xmlns="">
      <p:transition spd="slow" advClick="0" advTm="31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2132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sz="3600" b="1" dirty="0"/>
              <a:t>Признаки формирования суицидального поведения у подростков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5815" y="539262"/>
            <a:ext cx="11594123" cy="44067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2000" dirty="0"/>
          </a:p>
          <a:p>
            <a:pPr lvl="0" algn="just">
              <a:buFont typeface="Wingdings" pitchFamily="2" charset="2"/>
              <a:buChar char="Ø"/>
            </a:pPr>
            <a:endParaRPr lang="ru-RU" sz="2000" dirty="0"/>
          </a:p>
          <a:p>
            <a:pPr algn="just">
              <a:buFont typeface="Wingdings" pitchFamily="2" charset="2"/>
              <a:buChar char="Ø"/>
            </a:pPr>
            <a:endParaRPr lang="ru-RU" sz="2000" dirty="0"/>
          </a:p>
          <a:p>
            <a:pPr algn="just"/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379785" y="890954"/>
            <a:ext cx="981221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Признаки</a:t>
            </a:r>
            <a:r>
              <a:rPr lang="ru-RU" b="1" dirty="0"/>
              <a:t>, свидетельствующие о риске формирования суицидального поведения</a:t>
            </a:r>
            <a:r>
              <a:rPr lang="ru-RU" b="1" dirty="0" smtClean="0"/>
              <a:t>:</a:t>
            </a:r>
          </a:p>
          <a:p>
            <a:pPr lvl="0" algn="just"/>
            <a:endParaRPr lang="ru-RU" dirty="0" smtClean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000" dirty="0" err="1"/>
              <a:t>самоповреждающее</a:t>
            </a:r>
            <a:r>
              <a:rPr lang="ru-RU" sz="2000" dirty="0"/>
              <a:t> и рискованное поведение: стремление оказаться в местах с высоким риском </a:t>
            </a:r>
            <a:r>
              <a:rPr lang="ru-RU" sz="2000" dirty="0" err="1"/>
              <a:t>травмоопасности</a:t>
            </a:r>
            <a:r>
              <a:rPr lang="ru-RU" sz="2000" dirty="0"/>
              <a:t>, нанесение себе порезов; 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000" dirty="0"/>
              <a:t>появление в речи высказываний «ненавижу жизнь», «я никому не нужен», «лучше умереть», «не могу этого вынести», «они все еще пожалеют» и подобных. Высказывания о своей греховности, вине. 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000" dirty="0"/>
              <a:t>безнадежность и пессимизм в отношении будущего, нежелание строить какие-либо планы.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000" dirty="0"/>
              <a:t>наличие голосов, советующих или приказывающих покончить с собой.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000" dirty="0"/>
              <a:t>убежденность подростка в наличии у него смертельного, неизлечимого заболевания.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000" dirty="0"/>
              <a:t>внезапное успокоение после длительного периода тоскливости и тревожности. У окружающих может возникнуть ложное впечатление, что состояние улучшилось. Подросток приводит свои дела в порядок, например, пишет завещание или встречается со старыми друзьями, с которыми давно не виделся.</a:t>
            </a:r>
          </a:p>
          <a:p>
            <a:pPr algn="just"/>
            <a:endParaRPr lang="ru-RU" dirty="0"/>
          </a:p>
          <a:p>
            <a:pPr algn="just"/>
            <a:r>
              <a:rPr lang="ru-RU" b="1" i="1" dirty="0" smtClean="0">
                <a:solidFill>
                  <a:srgbClr val="C00000"/>
                </a:solidFill>
              </a:rPr>
              <a:t> 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https://kurspresent.ru/assets/images/resources/242/stick-figure-write-with-pen-500-clr-67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01846"/>
            <a:ext cx="2379785" cy="317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kurspresent.ru/assets/images/resources/271/stick-figure-tightrope-500-clr-496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883" y="5045311"/>
            <a:ext cx="2094133" cy="209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64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8050">
        <p14:prism/>
      </p:transition>
    </mc:Choice>
    <mc:Fallback xmlns="">
      <p:transition spd="slow" advClick="0" advTm="480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723</TotalTime>
  <Words>1554</Words>
  <Application>Microsoft Office PowerPoint</Application>
  <PresentationFormat>Произвольный</PresentationFormat>
  <Paragraphs>165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NewsPrint</vt:lpstr>
      <vt:lpstr>Формирование культуры родителей по профилактике суицидального поведения несовершеннолетних</vt:lpstr>
      <vt:lpstr>ПЛАН ПРЕЗЕНТАЦИИ</vt:lpstr>
      <vt:lpstr>Основные понятия  </vt:lpstr>
      <vt:lpstr>Основные понятия </vt:lpstr>
      <vt:lpstr>Основные понятия</vt:lpstr>
      <vt:lpstr>Подростковый возраст</vt:lpstr>
      <vt:lpstr>Подростковый возраст</vt:lpstr>
      <vt:lpstr>Признаки формирования суицидального поведения у подростков</vt:lpstr>
      <vt:lpstr>Признаки формирования суицидального поведения у подростков</vt:lpstr>
      <vt:lpstr>Признаки формирования суицидального поведения у подростков</vt:lpstr>
      <vt:lpstr>Службы экстренной помощи</vt:lpstr>
      <vt:lpstr>Стигмы, мифы и реальность суицида</vt:lpstr>
      <vt:lpstr>Стигмы, мифы и реальность суицида</vt:lpstr>
      <vt:lpstr>Стигмы, мифы и реальность суицида</vt:lpstr>
      <vt:lpstr>Стигмы, мифы и реальность суицида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Никитин Максим Сергеевич</cp:lastModifiedBy>
  <cp:revision>36</cp:revision>
  <dcterms:created xsi:type="dcterms:W3CDTF">2020-10-04T11:21:40Z</dcterms:created>
  <dcterms:modified xsi:type="dcterms:W3CDTF">2020-12-22T07:04:10Z</dcterms:modified>
</cp:coreProperties>
</file>