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4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75" r:id="rId18"/>
    <p:sldId id="276" r:id="rId19"/>
    <p:sldId id="277" r:id="rId20"/>
    <p:sldId id="262" r:id="rId21"/>
    <p:sldId id="263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C24"/>
    <a:srgbClr val="F79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1A7435-4622-4AA9-B815-348D5562B322}" type="doc">
      <dgm:prSet loTypeId="urn:microsoft.com/office/officeart/2005/8/layout/orgChart1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2966CAE-AF12-49AF-BE05-B16E60AE7B2D}">
      <dgm:prSet phldrT="[Текст]" custT="1"/>
      <dgm:spPr>
        <a:xfrm>
          <a:off x="1446532" y="63401"/>
          <a:ext cx="3050681" cy="562016"/>
        </a:xfrm>
        <a:prstGeom prst="rect">
          <a:avLst/>
        </a:prstGeom>
        <a:solidFill>
          <a:srgbClr val="C0504D">
            <a:lumMod val="75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r>
            <a:rPr lang="ru-RU" sz="24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Тестирование выявляет у респондента имеющиеся у </a:t>
          </a:r>
          <a:r>
            <a:rPr lang="ru-RU" sz="2400" b="1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него:</a:t>
          </a:r>
          <a:endParaRPr lang="ru-RU" sz="2400" b="1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E65839F6-C7A8-41E5-908F-A3DD12D18794}" type="parTrans" cxnId="{94D564A9-605F-404D-94D0-1C166E881BA3}">
      <dgm:prSet/>
      <dgm:spPr/>
      <dgm:t>
        <a:bodyPr/>
        <a:lstStyle/>
        <a:p>
          <a:pPr algn="ctr"/>
          <a:endParaRPr lang="ru-RU"/>
        </a:p>
      </dgm:t>
    </dgm:pt>
    <dgm:pt modelId="{1C59BEFB-0941-45F8-A75E-79BF0F08F5D8}" type="sibTrans" cxnId="{94D564A9-605F-404D-94D0-1C166E881BA3}">
      <dgm:prSet/>
      <dgm:spPr/>
      <dgm:t>
        <a:bodyPr/>
        <a:lstStyle/>
        <a:p>
          <a:pPr algn="ctr"/>
          <a:endParaRPr lang="ru-RU"/>
        </a:p>
      </dgm:t>
    </dgm:pt>
    <dgm:pt modelId="{1B70228E-5F70-4FBB-A773-D89537092455}" type="asst">
      <dgm:prSet phldrT="[Текст]" custT="1"/>
      <dgm:spPr>
        <a:xfrm>
          <a:off x="254652" y="913864"/>
          <a:ext cx="1387953" cy="445946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r>
            <a:rPr lang="ru-RU" sz="24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Факторы риска</a:t>
          </a:r>
        </a:p>
      </dgm:t>
    </dgm:pt>
    <dgm:pt modelId="{BBD44565-6B46-4AA9-91E5-6B64C449C85F}" type="parTrans" cxnId="{9CD5FF63-2FBD-44FE-9DDF-538E3FD08D32}">
      <dgm:prSet/>
      <dgm:spPr>
        <a:xfrm>
          <a:off x="1642605" y="625418"/>
          <a:ext cx="1329267" cy="511419"/>
        </a:xfrm>
        <a:custGeom>
          <a:avLst/>
          <a:gdLst/>
          <a:ahLst/>
          <a:cxnLst/>
          <a:rect l="0" t="0" r="0" b="0"/>
          <a:pathLst>
            <a:path>
              <a:moveTo>
                <a:pt x="1329267" y="0"/>
              </a:moveTo>
              <a:lnTo>
                <a:pt x="1329267" y="511419"/>
              </a:lnTo>
              <a:lnTo>
                <a:pt x="0" y="511419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ru-RU"/>
        </a:p>
      </dgm:t>
    </dgm:pt>
    <dgm:pt modelId="{D4DCCA7F-A420-4290-B764-9904487A319B}" type="sibTrans" cxnId="{9CD5FF63-2FBD-44FE-9DDF-538E3FD08D32}">
      <dgm:prSet/>
      <dgm:spPr/>
      <dgm:t>
        <a:bodyPr/>
        <a:lstStyle/>
        <a:p>
          <a:pPr algn="ctr"/>
          <a:endParaRPr lang="ru-RU"/>
        </a:p>
      </dgm:t>
    </dgm:pt>
    <dgm:pt modelId="{22133F93-B4FC-4AC8-B302-9EDEE9581AF3}">
      <dgm:prSet phldrT="[Текст]" custT="1"/>
      <dgm:spPr>
        <a:xfrm>
          <a:off x="3987817" y="986522"/>
          <a:ext cx="1221722" cy="445946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r>
            <a:rPr lang="ru-RU" sz="24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Факторы защиты</a:t>
          </a:r>
        </a:p>
      </dgm:t>
    </dgm:pt>
    <dgm:pt modelId="{CF86DC7D-9863-49FF-AD69-C69CBA4C1217}" type="parTrans" cxnId="{73A44686-9BC9-458D-8EA2-CDBE2DC8D95C}">
      <dgm:prSet/>
      <dgm:spPr>
        <a:xfrm>
          <a:off x="2971872" y="625418"/>
          <a:ext cx="1626805" cy="361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56"/>
              </a:lnTo>
              <a:lnTo>
                <a:pt x="1626805" y="267456"/>
              </a:lnTo>
              <a:lnTo>
                <a:pt x="1626805" y="361104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ru-RU"/>
        </a:p>
      </dgm:t>
    </dgm:pt>
    <dgm:pt modelId="{E2ECE1B2-01B1-4485-B8B6-BC5A10239869}" type="sibTrans" cxnId="{73A44686-9BC9-458D-8EA2-CDBE2DC8D95C}">
      <dgm:prSet/>
      <dgm:spPr/>
      <dgm:t>
        <a:bodyPr/>
        <a:lstStyle/>
        <a:p>
          <a:pPr algn="ctr"/>
          <a:endParaRPr lang="ru-RU"/>
        </a:p>
      </dgm:t>
    </dgm:pt>
    <dgm:pt modelId="{2FF1E005-3BE4-4DF2-9464-C7DBD7941ADD}" type="pres">
      <dgm:prSet presAssocID="{EB1A7435-4622-4AA9-B815-348D5562B3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80E3B11-523B-41C2-AAC8-5DDF08003037}" type="pres">
      <dgm:prSet presAssocID="{52966CAE-AF12-49AF-BE05-B16E60AE7B2D}" presName="hierRoot1" presStyleCnt="0">
        <dgm:presLayoutVars>
          <dgm:hierBranch val="init"/>
        </dgm:presLayoutVars>
      </dgm:prSet>
      <dgm:spPr/>
    </dgm:pt>
    <dgm:pt modelId="{C0D763D9-A976-4327-9426-C8ECC5B73FF0}" type="pres">
      <dgm:prSet presAssocID="{52966CAE-AF12-49AF-BE05-B16E60AE7B2D}" presName="rootComposite1" presStyleCnt="0"/>
      <dgm:spPr/>
    </dgm:pt>
    <dgm:pt modelId="{32081112-D4FB-44F7-A45E-6EB4F1B8F304}" type="pres">
      <dgm:prSet presAssocID="{52966CAE-AF12-49AF-BE05-B16E60AE7B2D}" presName="rootText1" presStyleLbl="node0" presStyleIdx="0" presStyleCnt="1" custScaleX="342046" custScaleY="126028" custLinFactNeighborX="41160" custLinFactNeighborY="141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F1A18-7D23-4456-8A5E-089C57726DD2}" type="pres">
      <dgm:prSet presAssocID="{52966CAE-AF12-49AF-BE05-B16E60AE7B2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2A114D6-DA0F-4CEF-8B43-A8F41AE32A79}" type="pres">
      <dgm:prSet presAssocID="{52966CAE-AF12-49AF-BE05-B16E60AE7B2D}" presName="hierChild2" presStyleCnt="0"/>
      <dgm:spPr/>
    </dgm:pt>
    <dgm:pt modelId="{C2F35197-78D0-4DB6-A7A6-5BA3726E2AF2}" type="pres">
      <dgm:prSet presAssocID="{CF86DC7D-9863-49FF-AD69-C69CBA4C1217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3156C02-B01F-4D4A-B71C-A353221F3528}" type="pres">
      <dgm:prSet presAssocID="{22133F93-B4FC-4AC8-B302-9EDEE9581AF3}" presName="hierRoot2" presStyleCnt="0">
        <dgm:presLayoutVars>
          <dgm:hierBranch val="init"/>
        </dgm:presLayoutVars>
      </dgm:prSet>
      <dgm:spPr/>
    </dgm:pt>
    <dgm:pt modelId="{7392B26A-4FDF-4A88-9D04-2B42C27717A1}" type="pres">
      <dgm:prSet presAssocID="{22133F93-B4FC-4AC8-B302-9EDEE9581AF3}" presName="rootComposite" presStyleCnt="0"/>
      <dgm:spPr/>
    </dgm:pt>
    <dgm:pt modelId="{A835D16F-E3C3-4B68-A3E9-1F99256F14CD}" type="pres">
      <dgm:prSet presAssocID="{22133F93-B4FC-4AC8-B302-9EDEE9581AF3}" presName="rootText" presStyleLbl="node2" presStyleIdx="0" presStyleCnt="1" custScaleX="136981" custLinFactX="100000" custLinFactNeighborX="145866" custLinFactNeighborY="-888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DF8715-70B4-47FA-AE1D-CB15579C7FAB}" type="pres">
      <dgm:prSet presAssocID="{22133F93-B4FC-4AC8-B302-9EDEE9581AF3}" presName="rootConnector" presStyleLbl="node2" presStyleIdx="0" presStyleCnt="1"/>
      <dgm:spPr/>
      <dgm:t>
        <a:bodyPr/>
        <a:lstStyle/>
        <a:p>
          <a:endParaRPr lang="ru-RU"/>
        </a:p>
      </dgm:t>
    </dgm:pt>
    <dgm:pt modelId="{7B3541AF-53B5-4E12-82B5-FD06EDEA6FFD}" type="pres">
      <dgm:prSet presAssocID="{22133F93-B4FC-4AC8-B302-9EDEE9581AF3}" presName="hierChild4" presStyleCnt="0"/>
      <dgm:spPr/>
    </dgm:pt>
    <dgm:pt modelId="{D7D44CF5-D9D7-45FB-9387-DC980478186A}" type="pres">
      <dgm:prSet presAssocID="{22133F93-B4FC-4AC8-B302-9EDEE9581AF3}" presName="hierChild5" presStyleCnt="0"/>
      <dgm:spPr/>
    </dgm:pt>
    <dgm:pt modelId="{6663BDB4-238F-4417-903B-D75FDD4966DB}" type="pres">
      <dgm:prSet presAssocID="{52966CAE-AF12-49AF-BE05-B16E60AE7B2D}" presName="hierChild3" presStyleCnt="0"/>
      <dgm:spPr/>
    </dgm:pt>
    <dgm:pt modelId="{9812669F-CE5B-43B5-9B8B-5BB1639AEF42}" type="pres">
      <dgm:prSet presAssocID="{BBD44565-6B46-4AA9-91E5-6B64C449C85F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16DE35B8-D3D3-4926-84C0-3DEE9C1A1D3D}" type="pres">
      <dgm:prSet presAssocID="{1B70228E-5F70-4FBB-A773-D89537092455}" presName="hierRoot3" presStyleCnt="0">
        <dgm:presLayoutVars>
          <dgm:hierBranch/>
        </dgm:presLayoutVars>
      </dgm:prSet>
      <dgm:spPr/>
    </dgm:pt>
    <dgm:pt modelId="{D93BDC5A-FA18-4FDE-BE2F-58D2CCCBA7CB}" type="pres">
      <dgm:prSet presAssocID="{1B70228E-5F70-4FBB-A773-D89537092455}" presName="rootComposite3" presStyleCnt="0"/>
      <dgm:spPr/>
    </dgm:pt>
    <dgm:pt modelId="{549BEF99-328C-4A65-A40F-7F727B51F608}" type="pres">
      <dgm:prSet presAssocID="{1B70228E-5F70-4FBB-A773-D89537092455}" presName="rootText3" presStyleLbl="asst1" presStyleIdx="0" presStyleCnt="1" custScaleX="155619" custLinFactNeighborX="-97379" custLinFactNeighborY="368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5ED48E-2F04-4C65-8C4C-129810479034}" type="pres">
      <dgm:prSet presAssocID="{1B70228E-5F70-4FBB-A773-D89537092455}" presName="rootConnector3" presStyleLbl="asst1" presStyleIdx="0" presStyleCnt="1"/>
      <dgm:spPr/>
      <dgm:t>
        <a:bodyPr/>
        <a:lstStyle/>
        <a:p>
          <a:endParaRPr lang="ru-RU"/>
        </a:p>
      </dgm:t>
    </dgm:pt>
    <dgm:pt modelId="{EAE5BC64-2FDD-4351-9949-2A027B42DEAD}" type="pres">
      <dgm:prSet presAssocID="{1B70228E-5F70-4FBB-A773-D89537092455}" presName="hierChild6" presStyleCnt="0"/>
      <dgm:spPr/>
    </dgm:pt>
    <dgm:pt modelId="{FB941D90-7275-4D49-84D9-14AE9AA86FD6}" type="pres">
      <dgm:prSet presAssocID="{1B70228E-5F70-4FBB-A773-D89537092455}" presName="hierChild7" presStyleCnt="0"/>
      <dgm:spPr/>
    </dgm:pt>
  </dgm:ptLst>
  <dgm:cxnLst>
    <dgm:cxn modelId="{1B95F110-52ED-4CBB-8A37-B0D640CC8681}" type="presOf" srcId="{1B70228E-5F70-4FBB-A773-D89537092455}" destId="{549BEF99-328C-4A65-A40F-7F727B51F608}" srcOrd="0" destOrd="0" presId="urn:microsoft.com/office/officeart/2005/8/layout/orgChart1"/>
    <dgm:cxn modelId="{BB304218-5AF2-4C60-8929-AC51C0594B3D}" type="presOf" srcId="{BBD44565-6B46-4AA9-91E5-6B64C449C85F}" destId="{9812669F-CE5B-43B5-9B8B-5BB1639AEF42}" srcOrd="0" destOrd="0" presId="urn:microsoft.com/office/officeart/2005/8/layout/orgChart1"/>
    <dgm:cxn modelId="{0284C2E5-0DBE-4F5A-A7B4-444787B62835}" type="presOf" srcId="{52966CAE-AF12-49AF-BE05-B16E60AE7B2D}" destId="{96FF1A18-7D23-4456-8A5E-089C57726DD2}" srcOrd="1" destOrd="0" presId="urn:microsoft.com/office/officeart/2005/8/layout/orgChart1"/>
    <dgm:cxn modelId="{46A70DB9-1321-4D52-BCE7-FBD7A060B5AF}" type="presOf" srcId="{EB1A7435-4622-4AA9-B815-348D5562B322}" destId="{2FF1E005-3BE4-4DF2-9464-C7DBD7941ADD}" srcOrd="0" destOrd="0" presId="urn:microsoft.com/office/officeart/2005/8/layout/orgChart1"/>
    <dgm:cxn modelId="{9CD5FF63-2FBD-44FE-9DDF-538E3FD08D32}" srcId="{52966CAE-AF12-49AF-BE05-B16E60AE7B2D}" destId="{1B70228E-5F70-4FBB-A773-D89537092455}" srcOrd="0" destOrd="0" parTransId="{BBD44565-6B46-4AA9-91E5-6B64C449C85F}" sibTransId="{D4DCCA7F-A420-4290-B764-9904487A319B}"/>
    <dgm:cxn modelId="{A5C3B306-440B-4B9E-8527-085ACFF1AB81}" type="presOf" srcId="{1B70228E-5F70-4FBB-A773-D89537092455}" destId="{0D5ED48E-2F04-4C65-8C4C-129810479034}" srcOrd="1" destOrd="0" presId="urn:microsoft.com/office/officeart/2005/8/layout/orgChart1"/>
    <dgm:cxn modelId="{6450A760-CA86-448D-B00E-602DF90FE2CF}" type="presOf" srcId="{22133F93-B4FC-4AC8-B302-9EDEE9581AF3}" destId="{A835D16F-E3C3-4B68-A3E9-1F99256F14CD}" srcOrd="0" destOrd="0" presId="urn:microsoft.com/office/officeart/2005/8/layout/orgChart1"/>
    <dgm:cxn modelId="{E3894F6D-1583-405B-937A-CB7680E3F2B1}" type="presOf" srcId="{22133F93-B4FC-4AC8-B302-9EDEE9581AF3}" destId="{90DF8715-70B4-47FA-AE1D-CB15579C7FAB}" srcOrd="1" destOrd="0" presId="urn:microsoft.com/office/officeart/2005/8/layout/orgChart1"/>
    <dgm:cxn modelId="{94D564A9-605F-404D-94D0-1C166E881BA3}" srcId="{EB1A7435-4622-4AA9-B815-348D5562B322}" destId="{52966CAE-AF12-49AF-BE05-B16E60AE7B2D}" srcOrd="0" destOrd="0" parTransId="{E65839F6-C7A8-41E5-908F-A3DD12D18794}" sibTransId="{1C59BEFB-0941-45F8-A75E-79BF0F08F5D8}"/>
    <dgm:cxn modelId="{2BA25876-B0A8-433F-9EAA-B8A3B5BAA27B}" type="presOf" srcId="{CF86DC7D-9863-49FF-AD69-C69CBA4C1217}" destId="{C2F35197-78D0-4DB6-A7A6-5BA3726E2AF2}" srcOrd="0" destOrd="0" presId="urn:microsoft.com/office/officeart/2005/8/layout/orgChart1"/>
    <dgm:cxn modelId="{73A44686-9BC9-458D-8EA2-CDBE2DC8D95C}" srcId="{52966CAE-AF12-49AF-BE05-B16E60AE7B2D}" destId="{22133F93-B4FC-4AC8-B302-9EDEE9581AF3}" srcOrd="1" destOrd="0" parTransId="{CF86DC7D-9863-49FF-AD69-C69CBA4C1217}" sibTransId="{E2ECE1B2-01B1-4485-B8B6-BC5A10239869}"/>
    <dgm:cxn modelId="{B57E42FB-B956-45AE-9C34-6B188C681A75}" type="presOf" srcId="{52966CAE-AF12-49AF-BE05-B16E60AE7B2D}" destId="{32081112-D4FB-44F7-A45E-6EB4F1B8F304}" srcOrd="0" destOrd="0" presId="urn:microsoft.com/office/officeart/2005/8/layout/orgChart1"/>
    <dgm:cxn modelId="{34AC6D7D-41A3-4AF0-BC3B-E06066BFC249}" type="presParOf" srcId="{2FF1E005-3BE4-4DF2-9464-C7DBD7941ADD}" destId="{E80E3B11-523B-41C2-AAC8-5DDF08003037}" srcOrd="0" destOrd="0" presId="urn:microsoft.com/office/officeart/2005/8/layout/orgChart1"/>
    <dgm:cxn modelId="{C25EB258-B54D-475F-A3F2-8CF7913F8FAD}" type="presParOf" srcId="{E80E3B11-523B-41C2-AAC8-5DDF08003037}" destId="{C0D763D9-A976-4327-9426-C8ECC5B73FF0}" srcOrd="0" destOrd="0" presId="urn:microsoft.com/office/officeart/2005/8/layout/orgChart1"/>
    <dgm:cxn modelId="{649B2F19-1A31-4E34-B3D7-38A2C1FEEDD6}" type="presParOf" srcId="{C0D763D9-A976-4327-9426-C8ECC5B73FF0}" destId="{32081112-D4FB-44F7-A45E-6EB4F1B8F304}" srcOrd="0" destOrd="0" presId="urn:microsoft.com/office/officeart/2005/8/layout/orgChart1"/>
    <dgm:cxn modelId="{352D7ABE-8581-4742-8C16-E7A54E59AB1E}" type="presParOf" srcId="{C0D763D9-A976-4327-9426-C8ECC5B73FF0}" destId="{96FF1A18-7D23-4456-8A5E-089C57726DD2}" srcOrd="1" destOrd="0" presId="urn:microsoft.com/office/officeart/2005/8/layout/orgChart1"/>
    <dgm:cxn modelId="{34851272-B2F9-4C3C-AB4C-1B03B87FF03F}" type="presParOf" srcId="{E80E3B11-523B-41C2-AAC8-5DDF08003037}" destId="{32A114D6-DA0F-4CEF-8B43-A8F41AE32A79}" srcOrd="1" destOrd="0" presId="urn:microsoft.com/office/officeart/2005/8/layout/orgChart1"/>
    <dgm:cxn modelId="{AE178C20-9D6F-4216-B5EB-9BBB9AAE48C1}" type="presParOf" srcId="{32A114D6-DA0F-4CEF-8B43-A8F41AE32A79}" destId="{C2F35197-78D0-4DB6-A7A6-5BA3726E2AF2}" srcOrd="0" destOrd="0" presId="urn:microsoft.com/office/officeart/2005/8/layout/orgChart1"/>
    <dgm:cxn modelId="{15367106-6360-4056-9401-F7FD33CCC90A}" type="presParOf" srcId="{32A114D6-DA0F-4CEF-8B43-A8F41AE32A79}" destId="{B3156C02-B01F-4D4A-B71C-A353221F3528}" srcOrd="1" destOrd="0" presId="urn:microsoft.com/office/officeart/2005/8/layout/orgChart1"/>
    <dgm:cxn modelId="{191FE5B2-B4EC-46BA-9904-E2C90E122C50}" type="presParOf" srcId="{B3156C02-B01F-4D4A-B71C-A353221F3528}" destId="{7392B26A-4FDF-4A88-9D04-2B42C27717A1}" srcOrd="0" destOrd="0" presId="urn:microsoft.com/office/officeart/2005/8/layout/orgChart1"/>
    <dgm:cxn modelId="{1972E184-C496-4FA4-B9FF-1C0374251E93}" type="presParOf" srcId="{7392B26A-4FDF-4A88-9D04-2B42C27717A1}" destId="{A835D16F-E3C3-4B68-A3E9-1F99256F14CD}" srcOrd="0" destOrd="0" presId="urn:microsoft.com/office/officeart/2005/8/layout/orgChart1"/>
    <dgm:cxn modelId="{B30AD23A-97AE-4C93-9848-9CB3A7ED6DF3}" type="presParOf" srcId="{7392B26A-4FDF-4A88-9D04-2B42C27717A1}" destId="{90DF8715-70B4-47FA-AE1D-CB15579C7FAB}" srcOrd="1" destOrd="0" presId="urn:microsoft.com/office/officeart/2005/8/layout/orgChart1"/>
    <dgm:cxn modelId="{0C9C366A-F6F3-482F-B8F4-F38EC9275A9E}" type="presParOf" srcId="{B3156C02-B01F-4D4A-B71C-A353221F3528}" destId="{7B3541AF-53B5-4E12-82B5-FD06EDEA6FFD}" srcOrd="1" destOrd="0" presId="urn:microsoft.com/office/officeart/2005/8/layout/orgChart1"/>
    <dgm:cxn modelId="{84E9BCA6-C50B-4C4D-8D3F-71DBCD28B057}" type="presParOf" srcId="{B3156C02-B01F-4D4A-B71C-A353221F3528}" destId="{D7D44CF5-D9D7-45FB-9387-DC980478186A}" srcOrd="2" destOrd="0" presId="urn:microsoft.com/office/officeart/2005/8/layout/orgChart1"/>
    <dgm:cxn modelId="{1116F4AA-2A4A-4CA6-ACDB-0FC4381534DA}" type="presParOf" srcId="{E80E3B11-523B-41C2-AAC8-5DDF08003037}" destId="{6663BDB4-238F-4417-903B-D75FDD4966DB}" srcOrd="2" destOrd="0" presId="urn:microsoft.com/office/officeart/2005/8/layout/orgChart1"/>
    <dgm:cxn modelId="{C7A2C0D1-7DB2-4FBC-8159-3AAAFACA8C5F}" type="presParOf" srcId="{6663BDB4-238F-4417-903B-D75FDD4966DB}" destId="{9812669F-CE5B-43B5-9B8B-5BB1639AEF42}" srcOrd="0" destOrd="0" presId="urn:microsoft.com/office/officeart/2005/8/layout/orgChart1"/>
    <dgm:cxn modelId="{E0CCB7FA-7F91-46FE-A5AF-DC981989DA4F}" type="presParOf" srcId="{6663BDB4-238F-4417-903B-D75FDD4966DB}" destId="{16DE35B8-D3D3-4926-84C0-3DEE9C1A1D3D}" srcOrd="1" destOrd="0" presId="urn:microsoft.com/office/officeart/2005/8/layout/orgChart1"/>
    <dgm:cxn modelId="{CA97168A-78E8-4D93-AE8D-743854D35BEB}" type="presParOf" srcId="{16DE35B8-D3D3-4926-84C0-3DEE9C1A1D3D}" destId="{D93BDC5A-FA18-4FDE-BE2F-58D2CCCBA7CB}" srcOrd="0" destOrd="0" presId="urn:microsoft.com/office/officeart/2005/8/layout/orgChart1"/>
    <dgm:cxn modelId="{4FC885AD-C8A9-4DDA-8BB5-3B3C65761D8F}" type="presParOf" srcId="{D93BDC5A-FA18-4FDE-BE2F-58D2CCCBA7CB}" destId="{549BEF99-328C-4A65-A40F-7F727B51F608}" srcOrd="0" destOrd="0" presId="urn:microsoft.com/office/officeart/2005/8/layout/orgChart1"/>
    <dgm:cxn modelId="{E67CCA23-1E97-4BDB-BCF9-342538242EED}" type="presParOf" srcId="{D93BDC5A-FA18-4FDE-BE2F-58D2CCCBA7CB}" destId="{0D5ED48E-2F04-4C65-8C4C-129810479034}" srcOrd="1" destOrd="0" presId="urn:microsoft.com/office/officeart/2005/8/layout/orgChart1"/>
    <dgm:cxn modelId="{3BF3B6C0-396A-45E4-BE0A-4D9DB0E0C0D6}" type="presParOf" srcId="{16DE35B8-D3D3-4926-84C0-3DEE9C1A1D3D}" destId="{EAE5BC64-2FDD-4351-9949-2A027B42DEAD}" srcOrd="1" destOrd="0" presId="urn:microsoft.com/office/officeart/2005/8/layout/orgChart1"/>
    <dgm:cxn modelId="{6ACDA342-4135-4F67-BCF1-649342EA2270}" type="presParOf" srcId="{16DE35B8-D3D3-4926-84C0-3DEE9C1A1D3D}" destId="{FB941D90-7275-4D49-84D9-14AE9AA86FD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2669F-CE5B-43B5-9B8B-5BB1639AEF42}">
      <dsp:nvSpPr>
        <dsp:cNvPr id="0" name=""/>
        <dsp:cNvSpPr/>
      </dsp:nvSpPr>
      <dsp:spPr>
        <a:xfrm>
          <a:off x="2415728" y="976494"/>
          <a:ext cx="2073555" cy="797775"/>
        </a:xfrm>
        <a:custGeom>
          <a:avLst/>
          <a:gdLst/>
          <a:ahLst/>
          <a:cxnLst/>
          <a:rect l="0" t="0" r="0" b="0"/>
          <a:pathLst>
            <a:path>
              <a:moveTo>
                <a:pt x="1329267" y="0"/>
              </a:moveTo>
              <a:lnTo>
                <a:pt x="1329267" y="511419"/>
              </a:lnTo>
              <a:lnTo>
                <a:pt x="0" y="511419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F35197-78D0-4DB6-A7A6-5BA3726E2AF2}">
      <dsp:nvSpPr>
        <dsp:cNvPr id="0" name=""/>
        <dsp:cNvSpPr/>
      </dsp:nvSpPr>
      <dsp:spPr>
        <a:xfrm>
          <a:off x="4489283" y="976494"/>
          <a:ext cx="2391081" cy="563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56"/>
              </a:lnTo>
              <a:lnTo>
                <a:pt x="1626805" y="267456"/>
              </a:lnTo>
              <a:lnTo>
                <a:pt x="1626805" y="361104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81112-D4FB-44F7-A45E-6EB4F1B8F304}">
      <dsp:nvSpPr>
        <dsp:cNvPr id="0" name=""/>
        <dsp:cNvSpPr/>
      </dsp:nvSpPr>
      <dsp:spPr>
        <a:xfrm>
          <a:off x="2109868" y="99791"/>
          <a:ext cx="4758830" cy="876703"/>
        </a:xfrm>
        <a:prstGeom prst="rect">
          <a:avLst/>
        </a:prstGeom>
        <a:solidFill>
          <a:srgbClr val="C0504D">
            <a:lumMod val="75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Тестирование выявляет у респондента имеющиеся у </a:t>
          </a:r>
          <a:r>
            <a:rPr lang="ru-RU" sz="2400" b="1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него:</a:t>
          </a:r>
          <a:endParaRPr lang="ru-RU" sz="2400" b="1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109868" y="99791"/>
        <a:ext cx="4758830" cy="876703"/>
      </dsp:txXfrm>
    </dsp:sp>
    <dsp:sp modelId="{A835D16F-E3C3-4B68-A3E9-1F99256F14CD}">
      <dsp:nvSpPr>
        <dsp:cNvPr id="0" name=""/>
        <dsp:cNvSpPr/>
      </dsp:nvSpPr>
      <dsp:spPr>
        <a:xfrm>
          <a:off x="5927467" y="1539790"/>
          <a:ext cx="1905794" cy="695641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Факторы защиты</a:t>
          </a:r>
        </a:p>
      </dsp:txBody>
      <dsp:txXfrm>
        <a:off x="5927467" y="1539790"/>
        <a:ext cx="1905794" cy="695641"/>
      </dsp:txXfrm>
    </dsp:sp>
    <dsp:sp modelId="{549BEF99-328C-4A65-A40F-7F727B51F608}">
      <dsp:nvSpPr>
        <dsp:cNvPr id="0" name=""/>
        <dsp:cNvSpPr/>
      </dsp:nvSpPr>
      <dsp:spPr>
        <a:xfrm>
          <a:off x="250626" y="1426449"/>
          <a:ext cx="2165101" cy="695641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Факторы риска</a:t>
          </a:r>
        </a:p>
      </dsp:txBody>
      <dsp:txXfrm>
        <a:off x="250626" y="1426449"/>
        <a:ext cx="2165101" cy="695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C8E2FC-B995-4435-B592-7D7629E04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C0CA95A-087A-47E4-9740-AD9FA22DA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5FDC16-B7EB-4B5D-ADED-38225CB1E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A5C4-763D-4FF3-AD8A-4001D70C88F7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8F137F0-B8C2-4584-B88B-2847C652C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99C6C9-B318-4E3A-8F40-9C5DFB86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7C9C-0CF3-439D-8B87-B172A13F8E8B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A0AE5C1-0ABD-4701-9EB3-2C2B1AA2F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75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64A4CF-7A4E-4A7B-9B37-AC41B3469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E729673-9C85-4A48-9260-D347F099E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D45B8FC-B707-48B1-976A-A4113730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A5C4-763D-4FF3-AD8A-4001D70C88F7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48DD6C2-9614-4971-8BE3-BA3241177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637FCAF-AD7A-4AF0-8518-C9FF530E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7C9C-0CF3-439D-8B87-B172A13F8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40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8DBF7B1-1AA7-4518-9898-B4EA0F2AFE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8FFFCAB-590A-40A1-ADE2-92D9747B4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D2ABD3-31C4-459A-9BE1-EABC3A39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A5C4-763D-4FF3-AD8A-4001D70C88F7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A3DBE1-2E93-4581-91E2-74FD2F4B2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FC59EDA-109F-48C1-BFD7-52B0E44D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7C9C-0CF3-439D-8B87-B172A13F8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0D518B-76A2-471C-BF36-1D08786AC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21FF18-5A10-4998-8A34-C57CD6422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F183E95-10C4-4932-9518-0923EFBCB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A5C4-763D-4FF3-AD8A-4001D70C88F7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113D59B-4690-4ACC-A97A-E9CD2ABC8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7E273E6-9F6C-4CAC-BBD0-63135454C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7C9C-0CF3-439D-8B87-B172A13F8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98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BA4E83-94DC-4393-AB47-F8B2E482F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7178C89-58D7-4D3A-A3B4-CA36231D6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AEECBA1-2FFA-42BF-8F98-5D16D55B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A5C4-763D-4FF3-AD8A-4001D70C88F7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B81D4D4-1B5E-49D8-BF37-235462A6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8A4F22-C301-4EFA-9EC3-97615B49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7C9C-0CF3-439D-8B87-B172A13F8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72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EB07CB-98E0-4456-B966-823A061FC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F22F79-60C8-49B0-BE9D-5D688C3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7823A00-3FAD-4859-A29E-AF26D7629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B9A9552-AAE3-4C40-941F-B6921E64D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A5C4-763D-4FF3-AD8A-4001D70C88F7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AFEE57D-BF7B-42C0-A84E-17CD40FFF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78C54F1-A425-4D59-908E-3AC2684B0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7C9C-0CF3-439D-8B87-B172A13F8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98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820237-415E-40D8-B8D9-BB2D6B78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227B06F-A790-4017-A480-A4D5E1FFE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234BCE3-8DA9-4991-9E6B-9298EFEDD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59847E7-4B0A-4B58-8304-8F7E74A8A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FFB6205-CD0C-4EEE-9C58-5B55E766F8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8DC13C6-82F1-405F-9AF4-39DE75022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A5C4-763D-4FF3-AD8A-4001D70C88F7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8ACD1A4-135F-4EC9-A9E1-39983B991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19FDFB9-A2B4-473F-A87A-6E38D3F4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7C9C-0CF3-439D-8B87-B172A13F8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41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4578AD-AD26-4A39-8AD6-418CA0355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860FDA9-4CBF-4506-88C1-F3A36F1C6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A5C4-763D-4FF3-AD8A-4001D70C88F7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B977197-FDD0-4309-8DF9-39EDB730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23368A4-4094-430F-97C8-A00CC4D6F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7C9C-0CF3-439D-8B87-B172A13F8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38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79A0E7A-B8D7-45DA-8A14-AE99F691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A5C4-763D-4FF3-AD8A-4001D70C88F7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AD9EE5E-B623-4A34-AF9A-BEA9DCEB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9351121-4587-4A9C-BC65-023EFFD4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7C9C-0CF3-439D-8B87-B172A13F8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59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DE06C0-57AD-4B8D-90E7-69DA8755E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3801BC-DE68-48D2-AACA-36244E12A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543F01C-57CF-4B6E-B0CE-4A5962ADB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FFD08DE-F168-41B7-B5BA-BE5ECA8F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A5C4-763D-4FF3-AD8A-4001D70C88F7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80BB465-D1B0-4002-B712-C9151FA7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0F7A7D9-C79D-4D63-AEB2-45D810718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7C9C-0CF3-439D-8B87-B172A13F8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27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9C8A56-D724-4B82-B2A2-6B281DDF5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5A41780-1FB1-4C6C-9A23-8CB18CA323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41D970E-2C2F-44E6-90E1-4F7F3B0E8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4EB704E-9B72-4ED2-A639-A953F9AC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A5C4-763D-4FF3-AD8A-4001D70C88F7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63F4AF5-A749-44D6-8D15-6FADC105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BD9F68D-82C0-4EAC-84BF-7FF0443C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7C9C-0CF3-439D-8B87-B172A13F8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1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CD3156-9BB9-481F-911D-747229506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7867033-59DF-4263-BAD7-3709492A5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B92437-0686-46AF-AD70-355A1D4A0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A5C4-763D-4FF3-AD8A-4001D70C88F7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5CC600C-7B2A-41A0-9457-C4529ED34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2ADE476-02F3-48BB-A2B1-61B7B84E4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57C9C-0CF3-439D-8B87-B172A13F8E8B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FA5CE9A-4B7A-4206-8711-B8A224BDDD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8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2.xml"/><Relationship Id="rId18" Type="http://schemas.openxmlformats.org/officeDocument/2006/relationships/slide" Target="slide27.xml"/><Relationship Id="rId3" Type="http://schemas.openxmlformats.org/officeDocument/2006/relationships/slide" Target="slide14.xml"/><Relationship Id="rId7" Type="http://schemas.openxmlformats.org/officeDocument/2006/relationships/slide" Target="slide17.xml"/><Relationship Id="rId12" Type="http://schemas.openxmlformats.org/officeDocument/2006/relationships/slide" Target="slide21.xml"/><Relationship Id="rId17" Type="http://schemas.openxmlformats.org/officeDocument/2006/relationships/slide" Target="slide26.xml"/><Relationship Id="rId2" Type="http://schemas.openxmlformats.org/officeDocument/2006/relationships/slide" Target="slide13.xml"/><Relationship Id="rId16" Type="http://schemas.openxmlformats.org/officeDocument/2006/relationships/slide" Target="slide2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5" Type="http://schemas.openxmlformats.org/officeDocument/2006/relationships/slide" Target="slide15.xml"/><Relationship Id="rId15" Type="http://schemas.openxmlformats.org/officeDocument/2006/relationships/slide" Target="slide24.xml"/><Relationship Id="rId10" Type="http://schemas.openxmlformats.org/officeDocument/2006/relationships/slide" Target="slide6.xml"/><Relationship Id="rId4" Type="http://schemas.openxmlformats.org/officeDocument/2006/relationships/slide" Target="slide11.xml"/><Relationship Id="rId9" Type="http://schemas.openxmlformats.org/officeDocument/2006/relationships/slide" Target="slide19.xml"/><Relationship Id="rId14" Type="http://schemas.openxmlformats.org/officeDocument/2006/relationships/slide" Target="slide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EA76DD-CE79-4263-B0C6-D0B31FEEC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043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F79727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Единая методика Социально-психологического тестирования</a:t>
            </a:r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rgbClr val="F79727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21D6F60-88EF-4B38-8C70-034C071DF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0106"/>
            <a:ext cx="9144000" cy="2627893"/>
          </a:xfrm>
        </p:spPr>
        <p:txBody>
          <a:bodyPr>
            <a:normAutofit lnSpcReduction="10000"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 СПТ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педагогов и родителей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4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923" y="-1389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проведения СПТ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8523" y="1008185"/>
            <a:ext cx="10984523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учащемуся присваивается уникальный код и парольная фраза (ежегодно сменяющаяся), которые неизвестны никому, кроме школьного координатора СПТ – педагога-психолога.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проводится в классе с соответствующей техникой (компьютеры/ноутбуки), так же возможно использование собственных гаджетов (телефон, планшет).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тестирования каждому учащемуся выдается его парольная фраза для входа в систему.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момент проведения тестирования в кабинете в качестве наблюдателей могут присутствовать родители (по желанию).</a:t>
            </a:r>
          </a:p>
        </p:txBody>
      </p:sp>
    </p:spTree>
    <p:extLst>
      <p:ext uri="{BB962C8B-B14F-4D97-AF65-F5344CB8AC3E}">
        <p14:creationId xmlns:p14="http://schemas.microsoft.com/office/powerpoint/2010/main" val="184328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646" y="-1975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Дальнейшая работа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7477" y="949569"/>
            <a:ext cx="1078523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занимается анализом всех результатов и написанием соответствующих выводов и рекомендаций;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сведения родителей детей до 15 лет доводится информация по подростку в случае  если были выявлены повышенные факторы риска и/или пониженные факторы защиты, с целью возможной дальнейшей работы с ребенком социально-психологической службы школы (исключительно с согласия родителя/законного представителя), что повышает осведомленность родителя о собственном ребенке и позволяет перейти родителю на качественный уровень открытого взаимодействия со школой и в том числе с СПС;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с 15 лет могут самостоятельно получить консультацию (при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самозапросе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сочетания факторов риска и защиты, родителям могут быть даны различные рекомендации, например, по возможности организовать досуг подростка, поговорить с ним о возможности участия в волонтерской деятельности и т.п., всё это для того, чтобы сбалансировать ФР и ФЗ.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646" y="-103798"/>
            <a:ext cx="10515600" cy="13255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— ответ: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9907" y="923220"/>
            <a:ext cx="1103141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Кто имеет доступ к индивидуальным данным подростка?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Если у моего ребенка были выявлены  высокие факторы риска и низкие факторы защиты — это значит, что он наркоман, что-то употребляет или скоро начнёт?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Мой ребенок попал в группу риска, что делать?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Откуда взялось СПТ, ведь когда учились мы, ничего подобного не было, и все прекрасно выросли?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Я не против, чтобы мой ребёнок прошёл тестирование, но не хочу предоставлять свои паспортные данные. Как быть?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Кто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может дать заключение о том,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что мой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ребенок употребляет наркотики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Важно ли в каких условиях и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каком состоянии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заполняется тест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sldjump"/>
              </a:rPr>
              <a:t>В чем заключается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sldjump"/>
              </a:rPr>
              <a:t>конфиденциальность проведения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sldjump"/>
              </a:rPr>
              <a:t>тестирования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sldjump"/>
              </a:rPr>
              <a:t>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 action="ppaction://hlinksldjump"/>
              </a:rPr>
              <a:t>На основании чего делаются выводы в методике СПТ?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1" action="ppaction://hlinksldjump"/>
              </a:rPr>
              <a:t>Что такое «факторы риска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 action="ppaction://hlinksldjump"/>
              </a:rPr>
              <a:t>»?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2" action="ppaction://hlinksldjump"/>
              </a:rPr>
              <a:t>Что такое «факторы защиты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2" action="ppaction://hlinksldjump"/>
              </a:rPr>
              <a:t>»?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3" action="ppaction://hlinksldjump"/>
              </a:rPr>
              <a:t>Какова периодичность проведения СПТ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3" action="ppaction://hlinksldjump"/>
              </a:rPr>
              <a:t>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4" action="ppaction://hlinksldjump"/>
              </a:rPr>
              <a:t>Можно ли обмануть методику СПТ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4" action="ppaction://hlinksldjump"/>
              </a:rPr>
              <a:t>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5" action="ppaction://hlinksldjump"/>
              </a:rPr>
              <a:t>Допускается ли прохождение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5" action="ppaction://hlinksldjump"/>
              </a:rPr>
              <a:t>повторного тестирования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5" action="ppaction://hlinksldjump"/>
              </a:rPr>
              <a:t>при получении неожиданных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5" action="ppaction://hlinksldjump"/>
              </a:rPr>
              <a:t>или недостоверных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5" action="ppaction://hlinksldjump"/>
              </a:rPr>
              <a:t>результатов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5" action="ppaction://hlinksldjump"/>
              </a:rPr>
              <a:t>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6" action="ppaction://hlinksldjump"/>
              </a:rPr>
              <a:t>Какие результаты будут получены Вами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6" action="ppaction://hlinksldjump"/>
              </a:rPr>
              <a:t>и вашим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6" action="ppaction://hlinksldjump"/>
              </a:rPr>
              <a:t>ребенком после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6" action="ppaction://hlinksldjump"/>
              </a:rPr>
              <a:t>проведения тестирования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6" action="ppaction://hlinksldjump"/>
              </a:rPr>
              <a:t>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7" action="ppaction://hlinksldjump"/>
              </a:rPr>
              <a:t>Какие результаты тестирования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7" action="ppaction://hlinksldjump"/>
              </a:rPr>
              <a:t>станут известны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7" action="ppaction://hlinksldjump"/>
              </a:rPr>
              <a:t>в образовательной организации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7" action="ppaction://hlinksldjump"/>
              </a:rPr>
              <a:t>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8" action="ppaction://hlinksldjump"/>
              </a:rPr>
              <a:t>Могут ли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8" action="ppaction://hlinksldjump"/>
              </a:rPr>
              <a:t>результаты социально-психологического тестирования отрицательно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8" action="ppaction://hlinksldjump"/>
              </a:rPr>
              <a:t>повлиять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8" action="ppaction://hlinksldjump"/>
              </a:rPr>
              <a:t>на репутацию ребенка или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8" action="ppaction://hlinksldjump"/>
              </a:rPr>
              <a:t>осложнить его жизнь в дальнейшем?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97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304" y="3196221"/>
            <a:ext cx="3344234" cy="366177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0231" y="93786"/>
            <a:ext cx="10515600" cy="3071446"/>
          </a:xfrm>
          <a:ln w="5715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индивидуальным данным подростка  доступ имеется только у родителей, самого подростка и психолога – координатора СПТ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yt3.ggpht.com/ytc/AAUvwniaVrCbzHjVoQFrIgLJMqZImPNFZUsNpWbJi9sr=s900-c-k-c0x00ffffff-no-r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277" y="4073769"/>
            <a:ext cx="2801815" cy="280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8508" y="164123"/>
            <a:ext cx="10515600" cy="4255477"/>
          </a:xfrm>
          <a:ln w="57150">
            <a:solidFill>
              <a:srgbClr val="92D050"/>
            </a:solidFill>
          </a:ln>
          <a:effectLst/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не является каким-либо заключением и не может служить основанием для упреков родителями подростков в зависимом поведении, поскольку не выявляет употребляющих подростков. Методика апеллирует исключительно психологической терминологией в рамках психологической науки.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9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1615" y="457199"/>
            <a:ext cx="10873154" cy="6213232"/>
          </a:xfrm>
          <a:ln w="57150">
            <a:solidFill>
              <a:srgbClr val="0070C0"/>
            </a:solidFill>
          </a:ln>
          <a:effectLst/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методика социально – психологического тестирования (ЕМ СПТ) разработана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поручением Государственного антинаркотического комитета. Методика социально-психологического тестирования разрабатывалась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МГУ им. М.В.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Ломоносова и ФГБНУ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защиты прав и интересов детей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Апробировалась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2018 – 2019 учебного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апробации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участвовало более 300 тысяч обучающихся.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современном мире методика реализуется 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 научно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обоснованной работы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по снижению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негативных явлений в нынешней подростково-молодежной среде.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3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1938" y="363416"/>
            <a:ext cx="10527324" cy="353943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школа имеет Ваши паспортные данные  с момента зачисления ребенка в школу.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 все информированные согласия на ЕМ СПТ с вашими персональными данными подлежат конфиденциальности и не выходят за пределы школы, не могут попасть к третьим лицам. За соблюдение конфиденциальности Ваших персональных данных берёт на себя ответственность директор школы.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www.b17.ru/foto/article/2666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005" y="3997569"/>
            <a:ext cx="3684235" cy="286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63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2646" y="363416"/>
            <a:ext cx="10726616" cy="138499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заключение может дать только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врач-нарколог после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профилактического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осмотра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химико-токсикологического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исследования.</a:t>
            </a:r>
          </a:p>
        </p:txBody>
      </p:sp>
      <p:pic>
        <p:nvPicPr>
          <p:cNvPr id="7170" name="Picture 2" descr="https://st3.depositphotos.com/23976064/31833/v/450/depositphotos_318339698-stock-illustration-narcologist-faces-signs-of-b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052" y="1984374"/>
            <a:ext cx="4873625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6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2646" y="1055078"/>
            <a:ext cx="10726616" cy="4832092"/>
          </a:xfrm>
          <a:prstGeom prst="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эти обстоятельства существенно влияют на результаты теста!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любого человека естественно испытывать напряженность в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подобных ситуациях.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подготовлен к процедуре тестирования: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проведением СПТ необходимо разъяснить цель и процедуру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тестирования, настроить на работу и замотивировать отвечать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откровенно.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проводиться в комфортных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37515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2646" y="703385"/>
            <a:ext cx="10726616" cy="483209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результаты тестирования строго конфиденциальны!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обучающемуся присваивается индивидуальный код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участника, который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 невозможным персонификацию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кодов и соответствующих им фамилий хранится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 соответствии с Федеральным законом от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июля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 г. № 152-ФЗ «О персональных данных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могут быть доступны только трем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лицам: родителю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ребенку и педагогу-психологу.</a:t>
            </a:r>
          </a:p>
        </p:txBody>
      </p:sp>
    </p:spTree>
    <p:extLst>
      <p:ext uri="{BB962C8B-B14F-4D97-AF65-F5344CB8AC3E}">
        <p14:creationId xmlns:p14="http://schemas.microsoft.com/office/powerpoint/2010/main" val="111552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AF90D8-CF86-404C-B600-5E3B253C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4766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6CB27711-1C62-4530-8DB1-4DBE9992E431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4371542"/>
            <a:ext cx="5105400" cy="555625"/>
            <a:chOff x="1248" y="1440"/>
            <a:chExt cx="3216" cy="350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xmlns="" id="{DD4048D0-5545-4B80-AE10-E22ADBBEF53F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xmlns="" id="{80CA1BD2-0DFA-418C-AA2C-0F18D7FA069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xmlns="" id="{BEA3E841-FFFD-4EEF-B001-DC0279F612E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79" y="1451"/>
              <a:ext cx="20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Дальнейшая работа</a:t>
              </a:r>
              <a:endPara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xmlns="" id="{6CE89B9D-CED5-47CD-8CDE-BF0727CC051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xmlns="" id="{925ADFE4-22CC-47BD-8701-FD0A40306DBA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1856942"/>
            <a:ext cx="5105400" cy="555625"/>
            <a:chOff x="1248" y="2030"/>
            <a:chExt cx="3216" cy="350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xmlns="" id="{1E27D42A-58DF-4661-8D3B-485C173A7211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xmlns="" id="{34D15C2A-CB80-430E-868E-1A51D968600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xmlns="" id="{D72A926C-0EA1-4346-9415-8BA65C996F7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79" y="2039"/>
              <a:ext cx="159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Сущность СПТ</a:t>
              </a:r>
              <a:endPara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xmlns="" id="{FCA29A9A-48C1-444D-A507-19EDE1197B2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xmlns="" id="{CDC6E700-C8F4-4B55-BD81-E23B3F105733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2695142"/>
            <a:ext cx="5105400" cy="555625"/>
            <a:chOff x="1248" y="2640"/>
            <a:chExt cx="3216" cy="350"/>
          </a:xfrm>
        </p:grpSpPr>
        <p:sp>
          <p:nvSpPr>
            <p:cNvPr id="15" name="Line 13">
              <a:extLst>
                <a:ext uri="{FF2B5EF4-FFF2-40B4-BE49-F238E27FC236}">
                  <a16:creationId xmlns:a16="http://schemas.microsoft.com/office/drawing/2014/main" xmlns="" id="{2558DEC8-CD45-4E0C-8D69-880A06D83F15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xmlns="" id="{5CEF1212-CC1D-410D-A6C5-901DD1BC894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xmlns="" id="{CA38C0CB-A47C-4384-852C-57FEE50B6A0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79" y="2660"/>
              <a:ext cx="25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Кто принимает участие?</a:t>
              </a:r>
              <a:endPara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xmlns="" id="{246FB264-3CAC-4990-A36E-7F8409B93EF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xmlns="" id="{2EBE46C7-67B7-4898-A0C6-B7437AA245E7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3533342"/>
            <a:ext cx="5246688" cy="555625"/>
            <a:chOff x="1248" y="3230"/>
            <a:chExt cx="3305" cy="350"/>
          </a:xfrm>
        </p:grpSpPr>
        <p:sp>
          <p:nvSpPr>
            <p:cNvPr id="20" name="Line 18">
              <a:extLst>
                <a:ext uri="{FF2B5EF4-FFF2-40B4-BE49-F238E27FC236}">
                  <a16:creationId xmlns:a16="http://schemas.microsoft.com/office/drawing/2014/main" xmlns="" id="{C0D5EB45-833A-4858-9514-38A2F1E7DA75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xmlns="" id="{2358D659-68E6-444B-970A-B3CD092BD0C6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xmlns="" id="{43885069-B715-4B23-A426-791040334E4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79" y="3244"/>
              <a:ext cx="27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Регламент проведения СПТ</a:t>
              </a:r>
              <a:endPara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xmlns="" id="{CBDE740B-B840-4EA5-BE2C-5C56368EFE7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xmlns="" id="{0FFE4BE6-7FCC-47C4-9EB0-D4756CA0C9B5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5231967"/>
            <a:ext cx="5105400" cy="555625"/>
            <a:chOff x="1248" y="3230"/>
            <a:chExt cx="3216" cy="350"/>
          </a:xfrm>
        </p:grpSpPr>
        <p:sp>
          <p:nvSpPr>
            <p:cNvPr id="25" name="Line 23">
              <a:extLst>
                <a:ext uri="{FF2B5EF4-FFF2-40B4-BE49-F238E27FC236}">
                  <a16:creationId xmlns:a16="http://schemas.microsoft.com/office/drawing/2014/main" xmlns="" id="{1E0DD0E0-E498-4668-9D44-0F13AE11B43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xmlns="" id="{2C4F69E0-9F37-427E-93FF-05B544A680F6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xmlns="" id="{076D4A4F-2F2D-4EE5-B449-E242F71BF5A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79" y="3250"/>
              <a:ext cx="168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8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Вопрос — ответ</a:t>
              </a:r>
              <a:endPara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xmlns="" id="{587637FB-C7E3-4B1A-8EBA-9B9E2D5E899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41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6091" y="640451"/>
            <a:ext cx="1083212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происходить по следующим шкалам фактором риска: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одобрении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в гипертрофированном виде может перейти в неразборчивое стремление угождать и нравиться всем подряд, лгать, создавать о себе преувеличенно хорошее мнение с целью быть принятым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подверженность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влиянию группы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может приводить к конформному поведению при попадании в группу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наклонностями;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асоциальных установок социума,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которая характеризуется принятием для себя отрицательных примеров поведения, в том числе благодаря идеализации деструктивных героев книг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риску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характеризующаяся предпочтением действий и ситуаций, сопряженных с большой вероятностью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импульсивность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черта характера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проявляется в склонности действовать по первому побуждению под влиянием внешних обстоятельств или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эмоций;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черта характера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проявляется в восприятии широкого спектра ситуаций с точки зрения угрожающего личности, приводящего к плохому настроению, мрачным предчувствиям,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беспокойству;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фрустрация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шкала, отсутствующая в варианте тестирования «A 110», отражающая психическое состояние переживания неудачи, обусловленное невозможностью реализации намерений и удовлетворения потребностей, возникающее при наличии реальных или мнимых непреодолимых препятствий на пути к некоей цели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5815" y="117231"/>
            <a:ext cx="5908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74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0586" y="659579"/>
            <a:ext cx="109493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происходить по следующим шкалам факторов защиты: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родителями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Шкала отражает субъективную оценку поведения и отношения родителей по отношению к испытуемому, включает в себе возможные переживания чувства ненужности, отсутствия «родительской любви» и т.п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одноклассниками.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Шкала отражает субъективную оценку поведения и отношения сверстников по отношению к испытуемому, соотносится с чувством причастности или отстраненности от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Выражается в активной жизненной позиции, стремлении влиять на свою жизнь и окружающие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самоконтроль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черта характера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проявляется в сознательной активности по управлению своими поступками,  в соответствии с убеждениями и принципами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5815" y="117231"/>
            <a:ext cx="5908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защиты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7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2646" y="410308"/>
            <a:ext cx="10726616" cy="2246769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Тестирование проводится на регулярной основе 1 раз в год начиная с 7 класса. </a:t>
            </a:r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r>
              <a:rPr lang="ru-RU" sz="2800" dirty="0" smtClean="0"/>
              <a:t>Методика </a:t>
            </a:r>
            <a:r>
              <a:rPr lang="ru-RU" sz="2800" dirty="0"/>
              <a:t>СПТ применяется для тестирования лиц подросткового и юношеского возраста старше 13 лет.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s://spiderbees.com/educational_channel/avatar/1564307957-pc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017" y="2743200"/>
            <a:ext cx="411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69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www.hotwebdesign.gr/images/data/analytic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190" y="3212123"/>
            <a:ext cx="7291754" cy="364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42646" y="160338"/>
            <a:ext cx="10726616" cy="353943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методике используется четырехступенчатый алгоритм селекции недостоверных ответов, что позволяет исключить результаты обучающихся, отвечающих на вопросы не откровенно или формально. В случае, если ответы обучающегося признаны недостоверными, результатом будет описание возможных причин недостоверности ответов Вашего ребенка. Недостоверные ответы не участвуют в дальнейшей обработке, т.к. получаемые результаты будут искажены.</a:t>
            </a:r>
          </a:p>
        </p:txBody>
      </p:sp>
      <p:sp>
        <p:nvSpPr>
          <p:cNvPr id="2" name="AutoShape 2" descr="https://spiderbees.com/educational_channel/avatar/1564307957-pc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98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2646" y="160338"/>
            <a:ext cx="10726616" cy="224676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Ответы обучающегося выражают его позицию по отношению к тому или иному событию, факту, проявлению. Повторное проведение теста расценивается как попытка повлиять на обучающегося, заставляя давать «правильные» ответы на вопросы с целью улучшения результатов по образовательной организации.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s://spiderbees.com/educational_channel/avatar/1564307957-pc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2" descr="https://www.personeelsman.nl/wp-content/uploads/2015/04/Ontslag_Personeelsman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593" y="2941760"/>
            <a:ext cx="3480654" cy="381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4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2646" y="945784"/>
            <a:ext cx="10726616" cy="483209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Основной принцип при сообщении результатов: «не навреди!» </a:t>
            </a:r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После </a:t>
            </a:r>
            <a:r>
              <a:rPr lang="ru-RU" sz="2800" dirty="0"/>
              <a:t>теста, ребенок получает обратную связь в виде краткого описания психологической устойчивости в трудных жизненных ситуациях.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Заключений </a:t>
            </a:r>
            <a:r>
              <a:rPr lang="ru-RU" sz="2800" dirty="0"/>
              <a:t>о </a:t>
            </a:r>
            <a:r>
              <a:rPr lang="ru-RU" sz="2800" dirty="0" err="1"/>
              <a:t>наркопотреблении</a:t>
            </a:r>
            <a:r>
              <a:rPr lang="ru-RU" sz="2800" dirty="0"/>
              <a:t> или наркозависимости не делается. </a:t>
            </a:r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При </a:t>
            </a:r>
            <a:r>
              <a:rPr lang="ru-RU" sz="2800" dirty="0"/>
              <a:t>желании можно обратиться к педагогу-психологу за более подробными результатами и разъяснениями.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s://spiderbees.com/educational_channel/avatar/1564307957-pc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2" descr="https://www.personeelsman.nl/wp-content/uploads/2015/04/Ontslag_Personeelsman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rusgnb.ru/oc-content/plugins/blog/img/blog/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661" y="4548923"/>
            <a:ext cx="3692770" cy="230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42646" y="196773"/>
            <a:ext cx="10726616" cy="440120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/>
              <a:t>Так как все результаты </a:t>
            </a:r>
            <a:r>
              <a:rPr lang="ru-RU" sz="2800" dirty="0" err="1"/>
              <a:t>деперсонифицированы</a:t>
            </a:r>
            <a:r>
              <a:rPr lang="ru-RU" sz="2800" dirty="0"/>
              <a:t>, получить индивидуальные результаты обучающегося из работников и руководства образовательной организации никто не сможет без нарушения законодательства Российской Федерации.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/>
              <a:t>С </a:t>
            </a:r>
            <a:r>
              <a:rPr lang="ru-RU" sz="2800" dirty="0"/>
              <a:t>конфиденциальной информацией о Вашем ребенке имеет право работать только педагог-психолог образовательной организации, который имеет соответствующее образование. </a:t>
            </a:r>
            <a:endParaRPr lang="ru-RU" sz="2800" dirty="0" smtClean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/>
              <a:t>Обнародоваться </a:t>
            </a:r>
            <a:r>
              <a:rPr lang="ru-RU" sz="2800" dirty="0"/>
              <a:t>и обсуждаться будут только усредненные (статистические) результаты и иметь вид статистического отчета по классу или школе в целом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s://spiderbees.com/educational_channel/avatar/1564307957-pc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2" descr="https://www.personeelsman.nl/wp-content/uploads/2015/04/Ontslag_Personeelsman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3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2646" y="196773"/>
            <a:ext cx="10726616" cy="440120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571500" indent="-571500" algn="just">
              <a:buFont typeface="+mj-lt"/>
              <a:buAutoNum type="romanU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СПТ не выявляет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наркопотребление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наркозависимость.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+mj-lt"/>
              <a:buAutoNum type="romanU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результаты тестирования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распространяется режим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конфиденциальности.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Персональные результаты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доступны только трем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лицам: родителю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ребенку и педагогу-психологу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СПТ проводится ежегодно, начиная с 7 класса,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рискогенности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социально-психологических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условий, в которых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обучающийся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может привести к вовлечению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наркопотребление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AutoShape 2" descr="https://spiderbees.com/educational_channel/avatar/1564307957-pc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2" descr="https://www.personeelsman.nl/wp-content/uploads/2015/04/Ontslag_Personeelsman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165228" y="4935417"/>
            <a:ext cx="7104185" cy="120032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всё время работы с методикой ни один учащийся не был поставлен на какой-либо вид учёта по результатам ЕМ СПТ.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0" y="622261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педагог-психолог</a:t>
            </a:r>
            <a:br>
              <a:rPr lang="ru-RU" b="1" dirty="0"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М.С. Никитин</a:t>
            </a:r>
            <a:endParaRPr lang="ru-RU" b="1" dirty="0"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23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754" y="0"/>
            <a:ext cx="10515600" cy="80718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ЕМ СПТ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8847" y="1344978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–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психодиагностическое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(не наркологическое или психиатрическое) обследование, позволяющее выявить исключительно психологические «факторы риска»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возможного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вовлечения в зависимое поведение, связанные с дефицитом ресурсов психологической «устойчивости» личности.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06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754" y="0"/>
            <a:ext cx="10515600" cy="80718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ЕМ СПТ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4016" y="1368424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Конечные выводы основываются на соотношении критических значений факторов риска (ФР) и факторов защиты (ФЗ). Если факторы риска преобладают над факторами защиты, то, согласно методике, данный ребенок нуждается в коррекции «слабых сторон личности», например, повышенной тревожности.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4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754" y="0"/>
            <a:ext cx="10515600" cy="80718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ЕМ СПТ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852061"/>
              </p:ext>
            </p:extLst>
          </p:nvPr>
        </p:nvGraphicFramePr>
        <p:xfrm>
          <a:off x="1969477" y="543610"/>
          <a:ext cx="8909538" cy="6150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окумент" r:id="rId3" imgW="6570511" imgH="4266478" progId="Word.Document.12">
                  <p:embed/>
                </p:oleObj>
              </mc:Choice>
              <mc:Fallback>
                <p:oleObj name="Документ" r:id="rId3" imgW="6570511" imgH="42664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9477" y="543610"/>
                        <a:ext cx="8909538" cy="6150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55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754" y="0"/>
            <a:ext cx="10515600" cy="80718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ЕМ СПТ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34719168"/>
              </p:ext>
            </p:extLst>
          </p:nvPr>
        </p:nvGraphicFramePr>
        <p:xfrm>
          <a:off x="2004647" y="937846"/>
          <a:ext cx="7833262" cy="2854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062897"/>
              </p:ext>
            </p:extLst>
          </p:nvPr>
        </p:nvGraphicFramePr>
        <p:xfrm>
          <a:off x="2180493" y="3387969"/>
          <a:ext cx="7831015" cy="2773680"/>
        </p:xfrm>
        <a:graphic>
          <a:graphicData uri="http://schemas.openxmlformats.org/drawingml/2006/table">
            <a:tbl>
              <a:tblPr/>
              <a:tblGrid>
                <a:gridCol w="2625969"/>
                <a:gridCol w="2743200"/>
                <a:gridCol w="2461846"/>
              </a:tblGrid>
              <a:tr h="1680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социально-психологические условия, повышающие угрозу вовлечения в зависимое поведение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6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результате </a:t>
                      </a:r>
                      <a:r>
                        <a:rPr lang="ru-RU" sz="2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родитель получит общее представление о психологической устойчивости</a:t>
                      </a:r>
                      <a:r>
                        <a:rPr lang="ru-RU" sz="2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подростка.</a:t>
                      </a:r>
                      <a:endParaRPr lang="ru-RU" sz="2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обстоятельства, повышающие социально-психологическую устойчивость к воздействию факторов риска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97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754" y="0"/>
            <a:ext cx="10515600" cy="80718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ЕМ СПТ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7478" y="1286362"/>
            <a:ext cx="10773508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полученные результаты носят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прогностический, вероятностный характер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 могут быть использованы для формулировки заключения о наркотической или иной зависимости респондента.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754" y="0"/>
            <a:ext cx="10515600" cy="80718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- выводы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1473933"/>
            <a:ext cx="10515600" cy="2359515"/>
          </a:xfrm>
          <a:ln w="381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Единственная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СПТ—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измерение психологической устойчивости личности.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0925" y="4091353"/>
            <a:ext cx="10668000" cy="2554545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ЕМ СПТ </a:t>
            </a:r>
            <a:r>
              <a:rPr lang="ru-RU" sz="3200" dirty="0" smtClean="0"/>
              <a:t>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 диагностика для последующего лечения, это диагностика для последующей более координированной и точечной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и соответствующей психологической коррекции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запросу самих родителей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12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7845" y="-234462"/>
            <a:ext cx="10427677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принимает участие?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9875" y="2540115"/>
            <a:ext cx="105390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 2013  года во всех образовательных организациях Российской Федерации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Федерального закона № 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 проходит ЕМ СПТ.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9877" y="1241865"/>
            <a:ext cx="10539045" cy="954107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школьном тестировании принимают участие обучающиеся 7-11-х классов (с 13 лет)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59873" y="4784018"/>
            <a:ext cx="105390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обучающихся в возрасте до 15 лет проводится на основании письменного информированного согласия родителей (законных представителей). Если 15 лет уже исполнилось, то молодой человек самостоятельно подписывает согласие.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0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1619</Words>
  <Application>Microsoft Office PowerPoint</Application>
  <PresentationFormat>Произвольный</PresentationFormat>
  <Paragraphs>125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Microsoft Word Document</vt:lpstr>
      <vt:lpstr>Единая методика Социально-психологического тестирования</vt:lpstr>
      <vt:lpstr>Содержание:</vt:lpstr>
      <vt:lpstr>Сущность ЕМ СПТ</vt:lpstr>
      <vt:lpstr>Сущность ЕМ СПТ</vt:lpstr>
      <vt:lpstr>Сущность ЕМ СПТ</vt:lpstr>
      <vt:lpstr>Сущность ЕМ СПТ</vt:lpstr>
      <vt:lpstr>Сущность ЕМ СПТ</vt:lpstr>
      <vt:lpstr>Сущность - выводы</vt:lpstr>
      <vt:lpstr>Кто принимает участие?</vt:lpstr>
      <vt:lpstr>Регламент проведения СПТ</vt:lpstr>
      <vt:lpstr>Дальнейшая работа</vt:lpstr>
      <vt:lpstr>Вопрос — ответ:</vt:lpstr>
      <vt:lpstr>К индивидуальным данным подростка  доступ имеется только у родителей, самого подростка и психолога – координатора СПТ</vt:lpstr>
      <vt:lpstr>Методика не является каким-либо заключением и не может служить основанием для упреков родителями подростков в зависимом поведении, поскольку не выявляет употребляющих подростков. Методика апеллирует исключительно психологической терминологией в рамках психологической науки.</vt:lpstr>
      <vt:lpstr>Единая методика социально – психологического тестирования (ЕМ СПТ) разработана в соответствии с поручением Государственного антинаркотического комитета. Методика социально-психологического тестирования разрабатывалась специалистами МГУ им. М.В. Ломоносова и ФГБНУ «Центр защиты прав и интересов детей». Апробировалась в течение 2018 – 2019 учебного года.  В апробации участвовало более 300 тысяч обучающихся.   В современном мире методика реализуется для построения научно обоснованной работы с детьми и родителями по снижению негативных явлений в нынешней подростково-молодежной среде.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Никитин Максим Сергеевич</cp:lastModifiedBy>
  <cp:revision>23</cp:revision>
  <dcterms:created xsi:type="dcterms:W3CDTF">2021-06-25T09:04:24Z</dcterms:created>
  <dcterms:modified xsi:type="dcterms:W3CDTF">2021-09-14T08:54:01Z</dcterms:modified>
</cp:coreProperties>
</file>