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4" r:id="rId9"/>
    <p:sldId id="273" r:id="rId10"/>
    <p:sldId id="278" r:id="rId11"/>
    <p:sldId id="280" r:id="rId12"/>
    <p:sldId id="276" r:id="rId13"/>
    <p:sldId id="259" r:id="rId14"/>
    <p:sldId id="257" r:id="rId15"/>
    <p:sldId id="282" r:id="rId16"/>
    <p:sldId id="283" r:id="rId17"/>
    <p:sldId id="284" r:id="rId18"/>
    <p:sldId id="28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2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A9C46-FDB2-4D56-A90F-1187D465868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EB531-87E9-46CD-9A8D-0FF8A0F87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84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96905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Готово.палка в ближнем свете пропала</a:t>
            </a:r>
          </a:p>
        </p:txBody>
      </p:sp>
    </p:spTree>
    <p:extLst>
      <p:ext uri="{BB962C8B-B14F-4D97-AF65-F5344CB8AC3E}">
        <p14:creationId xmlns:p14="http://schemas.microsoft.com/office/powerpoint/2010/main" val="429301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170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4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9B4-9915-4C69-8F98-A607E625B45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8D0-4D3A-4D55-B6F0-BF3528C105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9B4-9915-4C69-8F98-A607E625B45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8D0-4D3A-4D55-B6F0-BF3528C10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9B4-9915-4C69-8F98-A607E625B45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8D0-4D3A-4D55-B6F0-BF3528C10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9B4-9915-4C69-8F98-A607E625B45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8D0-4D3A-4D55-B6F0-BF3528C105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9B4-9915-4C69-8F98-A607E625B45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8D0-4D3A-4D55-B6F0-BF3528C10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9B4-9915-4C69-8F98-A607E625B45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8D0-4D3A-4D55-B6F0-BF3528C105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9B4-9915-4C69-8F98-A607E625B45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8D0-4D3A-4D55-B6F0-BF3528C105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9B4-9915-4C69-8F98-A607E625B45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8D0-4D3A-4D55-B6F0-BF3528C10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9B4-9915-4C69-8F98-A607E625B45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8D0-4D3A-4D55-B6F0-BF3528C10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9B4-9915-4C69-8F98-A607E625B45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8D0-4D3A-4D55-B6F0-BF3528C10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9B4-9915-4C69-8F98-A607E625B45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8D0-4D3A-4D55-B6F0-BF3528C105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77E9B4-9915-4C69-8F98-A607E625B45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5768D0-4D3A-4D55-B6F0-BF3528C10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34" y="1643050"/>
            <a:ext cx="8136904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>
                <a:solidFill>
                  <a:srgbClr val="C00000"/>
                </a:solidFill>
              </a:rPr>
              <a:t>Правила дорожного движения</a:t>
            </a:r>
            <a:br>
              <a:rPr lang="ru-RU" sz="6000" dirty="0">
                <a:solidFill>
                  <a:srgbClr val="C00000"/>
                </a:solidFill>
              </a:rPr>
            </a:br>
            <a:r>
              <a:rPr lang="ru-RU" sz="6000" dirty="0">
                <a:solidFill>
                  <a:srgbClr val="C00000"/>
                </a:solidFill>
              </a:rPr>
              <a:t>для пешеходов.</a:t>
            </a:r>
            <a:br>
              <a:rPr lang="ru-RU" sz="6000" dirty="0">
                <a:solidFill>
                  <a:srgbClr val="C00000"/>
                </a:solidFill>
              </a:rPr>
            </a:br>
            <a:r>
              <a:rPr lang="ru-RU" sz="6000" dirty="0" err="1">
                <a:solidFill>
                  <a:srgbClr val="C00000"/>
                </a:solidFill>
              </a:rPr>
              <a:t>Световозращатели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8282" y="285729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Правила пересечения проезжей части </a:t>
            </a:r>
          </a:p>
          <a:p>
            <a:pPr algn="ctr"/>
            <a:r>
              <a:rPr lang="ru-RU" sz="2400" b="1" dirty="0"/>
              <a:t>по пешеходному переходу:</a:t>
            </a:r>
            <a:endParaRPr lang="ru-RU" sz="24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4310050" y="1142984"/>
            <a:ext cx="642942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7024694" y="1142984"/>
            <a:ext cx="571504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09720" y="1571613"/>
            <a:ext cx="4071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По  нерегулируемому:</a:t>
            </a:r>
          </a:p>
          <a:p>
            <a:pPr marL="342900" indent="-342900" algn="just">
              <a:buAutoNum type="arabicPeriod"/>
            </a:pPr>
            <a:r>
              <a:rPr lang="ru-RU" sz="2000" dirty="0"/>
              <a:t>Остановиться у дороги;</a:t>
            </a:r>
          </a:p>
          <a:p>
            <a:pPr marL="342900" indent="-342900" algn="just">
              <a:buAutoNum type="arabicPeriod"/>
            </a:pPr>
            <a:r>
              <a:rPr lang="ru-RU" sz="2000" dirty="0"/>
              <a:t>Посмотреть по сторонам, убедиться, транспорт тебя увидел и пропускает;</a:t>
            </a:r>
          </a:p>
          <a:p>
            <a:pPr marL="342900" indent="-342900" algn="just">
              <a:buAutoNum type="arabicPeriod"/>
            </a:pPr>
            <a:r>
              <a:rPr lang="ru-RU" sz="2000" dirty="0"/>
              <a:t>Спокойным шагом перейти, не забывая смотреть по сторонам.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953124" y="1571612"/>
            <a:ext cx="43577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По  регулируемому, т.е. регулирует движение пешеходный светофор:</a:t>
            </a:r>
          </a:p>
          <a:p>
            <a:pPr marL="342900" indent="-342900" algn="just">
              <a:buAutoNum type="arabicPeriod"/>
            </a:pPr>
            <a:r>
              <a:rPr lang="ru-RU" sz="2000" dirty="0"/>
              <a:t>Остановиться у дороги;</a:t>
            </a:r>
          </a:p>
          <a:p>
            <a:pPr marL="342900" indent="-342900" algn="just">
              <a:buAutoNum type="arabicPeriod"/>
            </a:pPr>
            <a:r>
              <a:rPr lang="ru-RU" sz="2000" dirty="0"/>
              <a:t>Дождаться разрешающего сигнала светофора – зеленый свет;</a:t>
            </a:r>
          </a:p>
          <a:p>
            <a:pPr marL="342900" indent="-342900" algn="just">
              <a:buAutoNum type="arabicPeriod"/>
            </a:pPr>
            <a:r>
              <a:rPr lang="ru-RU" sz="2000" dirty="0"/>
              <a:t>Посмотреть по сторонам, убедиться, транспорт тебя увидел и пропускает;</a:t>
            </a:r>
          </a:p>
          <a:p>
            <a:pPr marL="342900" indent="-342900" algn="just">
              <a:buAutoNum type="arabicPeriod"/>
            </a:pPr>
            <a:r>
              <a:rPr lang="ru-RU" sz="2000" dirty="0"/>
              <a:t>Спокойным шагом перейти, не забывая смотреть по сторонам.</a:t>
            </a:r>
            <a:endParaRPr lang="ru-RU" sz="2000" dirty="0"/>
          </a:p>
        </p:txBody>
      </p:sp>
      <p:pic>
        <p:nvPicPr>
          <p:cNvPr id="27650" name="Picture 2" descr="http://900igr.net/datas/okruzhajuschij-mir/Svetofor/0010-010-Tipy-svetofor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472" y="3911182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52596" y="285729"/>
            <a:ext cx="83582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     </a:t>
            </a:r>
            <a:r>
              <a:rPr lang="ru-RU" sz="2400" dirty="0"/>
              <a:t>В местах, где движение регулируется, пешеходы должны руководствоваться сигналами регулировщика или пешеходного светофора, а при его отсутствии – транспортного светофора.</a:t>
            </a:r>
          </a:p>
          <a:p>
            <a:pPr algn="just"/>
            <a:r>
              <a:rPr lang="ru-RU" sz="2400" dirty="0"/>
              <a:t>     </a:t>
            </a:r>
          </a:p>
          <a:p>
            <a:pPr algn="just"/>
            <a:r>
              <a:rPr lang="ru-RU" sz="2400" dirty="0"/>
              <a:t>     В случае, если сигнал светофора противоречит сигналу регулировщика, то нужно следовать сигналу последнего.</a:t>
            </a:r>
            <a:endParaRPr lang="ru-RU" sz="2400" dirty="0"/>
          </a:p>
        </p:txBody>
      </p:sp>
      <p:pic>
        <p:nvPicPr>
          <p:cNvPr id="29698" name="Picture 2" descr="F:\моя флешка\работа школа 38\ЮИД\i.jpeg"/>
          <p:cNvPicPr>
            <a:picLocks noChangeAspect="1" noChangeArrowheads="1"/>
          </p:cNvPicPr>
          <p:nvPr/>
        </p:nvPicPr>
        <p:blipFill>
          <a:blip r:embed="rId2"/>
          <a:srcRect l="8750" t="30000" r="15312" b="11250"/>
          <a:stretch>
            <a:fillRect/>
          </a:stretch>
        </p:blipFill>
        <p:spPr bwMode="auto">
          <a:xfrm>
            <a:off x="3238480" y="3286124"/>
            <a:ext cx="578647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8282" y="285728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      При приближении транспортных средств с включенным проблесковым маячком синего цвета (синего и красного цветов) и специальным звуковым сигналом пешеходы обязаны воздержаться от перехода проезжей части, а пешеходы, находящиеся на ней, должны незамедлительно освободить проезжую часть.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моя флешка\работа школа 38\ЮИД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08" y="2571745"/>
            <a:ext cx="5548306" cy="4079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://uch.znate.ru/tw_files2/urls_1/6/d-5318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2"/>
          <a:stretch>
            <a:fillRect/>
          </a:stretch>
        </p:blipFill>
        <p:spPr bwMode="auto">
          <a:xfrm>
            <a:off x="2166910" y="1214422"/>
            <a:ext cx="7715304" cy="512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09786" y="357167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/>
              <a:t>Дорожные знаки для пешеходов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23945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24034" y="1071546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   При отсутствии в зоне видимости перехода или перекрестка разрешается переходить дорогу под прямым углом к краю проезжей части на участках без разделительной полосы и ограждений там, где она хорошо просматривается в обе стороны (Например, вне населенных пунктов)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09984" y="4357695"/>
            <a:ext cx="52149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Обязательно со светоотражающим элементом на одежде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9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1774825" y="620714"/>
            <a:ext cx="8713788" cy="7143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71685C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  <p:sp>
        <p:nvSpPr>
          <p:cNvPr id="2" name="Прямоугольник 1"/>
          <p:cNvSpPr/>
          <p:nvPr/>
        </p:nvSpPr>
        <p:spPr>
          <a:xfrm>
            <a:off x="3011137" y="800079"/>
            <a:ext cx="6236001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Что ТАКое световозвращающИе </a:t>
            </a:r>
          </a:p>
          <a:p>
            <a:pPr algn="ctr"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ЭЛЕМЕНТЫ ?</a:t>
            </a: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1738314" y="1785939"/>
            <a:ext cx="87852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71685C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err="1"/>
              <a:t>Световозвращающие</a:t>
            </a:r>
            <a:r>
              <a:rPr lang="ru-RU" altLang="ru-RU" sz="1800" dirty="0"/>
              <a:t> элементы (</a:t>
            </a:r>
            <a:r>
              <a:rPr lang="ru-RU" altLang="ru-RU" sz="1800" dirty="0" err="1"/>
              <a:t>световозвращатели</a:t>
            </a:r>
            <a:r>
              <a:rPr lang="ru-RU" altLang="ru-RU" sz="1800" dirty="0"/>
              <a:t>) – это элементы, изготовленные из специальных материалов, обладающих способностью отражать луч света обратно к источнику («возвращать свет»).</a:t>
            </a:r>
          </a:p>
        </p:txBody>
      </p:sp>
      <p:pic>
        <p:nvPicPr>
          <p:cNvPr id="12294" name="Picture 18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4071938"/>
            <a:ext cx="2871788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9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714750"/>
            <a:ext cx="2808288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20"/>
          <p:cNvSpPr txBox="1">
            <a:spLocks noChangeArrowheads="1"/>
          </p:cNvSpPr>
          <p:nvPr/>
        </p:nvSpPr>
        <p:spPr bwMode="auto">
          <a:xfrm>
            <a:off x="2024063" y="3143250"/>
            <a:ext cx="19588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71685C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источник света</a:t>
            </a:r>
          </a:p>
        </p:txBody>
      </p:sp>
      <p:sp>
        <p:nvSpPr>
          <p:cNvPr id="12297" name="Text Box 22"/>
          <p:cNvSpPr txBox="1">
            <a:spLocks noChangeArrowheads="1"/>
          </p:cNvSpPr>
          <p:nvPr/>
        </p:nvSpPr>
        <p:spPr bwMode="auto">
          <a:xfrm>
            <a:off x="7953375" y="3214688"/>
            <a:ext cx="19588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71685C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источник света</a:t>
            </a:r>
          </a:p>
        </p:txBody>
      </p:sp>
      <p:sp>
        <p:nvSpPr>
          <p:cNvPr id="12298" name="Text Box 23"/>
          <p:cNvSpPr txBox="1">
            <a:spLocks noChangeArrowheads="1"/>
          </p:cNvSpPr>
          <p:nvPr/>
        </p:nvSpPr>
        <p:spPr bwMode="auto">
          <a:xfrm>
            <a:off x="1815480" y="5799138"/>
            <a:ext cx="32667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71685C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Микрошарики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(текстильные материалы)</a:t>
            </a:r>
          </a:p>
        </p:txBody>
      </p:sp>
      <p:sp>
        <p:nvSpPr>
          <p:cNvPr id="12299" name="Text Box 24"/>
          <p:cNvSpPr txBox="1">
            <a:spLocks noChangeArrowheads="1"/>
          </p:cNvSpPr>
          <p:nvPr/>
        </p:nvSpPr>
        <p:spPr bwMode="auto">
          <a:xfrm>
            <a:off x="7234478" y="5786438"/>
            <a:ext cx="26030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71685C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Микропризмы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(материалы из ПВХ)</a:t>
            </a:r>
          </a:p>
        </p:txBody>
      </p:sp>
      <p:sp>
        <p:nvSpPr>
          <p:cNvPr id="12301" name="Text Box 14"/>
          <p:cNvSpPr txBox="1">
            <a:spLocks noChangeArrowheads="1" noChangeShapeType="1"/>
          </p:cNvSpPr>
          <p:nvPr/>
        </p:nvSpPr>
        <p:spPr bwMode="auto">
          <a:xfrm>
            <a:off x="2092326" y="-1588"/>
            <a:ext cx="1698625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195" tIns="36195" rIns="36195" bIns="36195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999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Прямоугольник 8"/>
          <p:cNvSpPr>
            <a:spLocks noChangeArrowheads="1"/>
          </p:cNvSpPr>
          <p:nvPr/>
        </p:nvSpPr>
        <p:spPr bwMode="auto">
          <a:xfrm>
            <a:off x="1809751" y="1643063"/>
            <a:ext cx="85010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>
              <a:defRPr/>
            </a:pPr>
            <a:r>
              <a:rPr lang="ru-RU" dirty="0"/>
              <a:t>Световозвращающие элементы повышают видимость пешеходов на неосвещенной дороге и значительно снижают риск возникновения дорожно-транспортных происшествий с их участием. </a:t>
            </a:r>
          </a:p>
        </p:txBody>
      </p:sp>
      <p:sp>
        <p:nvSpPr>
          <p:cNvPr id="14339" name="Rectangle 14"/>
          <p:cNvSpPr>
            <a:spLocks noChangeArrowheads="1"/>
          </p:cNvSpPr>
          <p:nvPr/>
        </p:nvSpPr>
        <p:spPr bwMode="auto">
          <a:xfrm>
            <a:off x="1703389" y="693739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71685C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solidFill>
                <a:srgbClr val="FF0000"/>
              </a:solidFill>
            </a:endParaRPr>
          </a:p>
        </p:txBody>
      </p:sp>
      <p:graphicFrame>
        <p:nvGraphicFramePr>
          <p:cNvPr id="14340" name="Object 17"/>
          <p:cNvGraphicFramePr>
            <a:graphicFrameLocks noChangeAspect="1"/>
          </p:cNvGraphicFramePr>
          <p:nvPr/>
        </p:nvGraphicFramePr>
        <p:xfrm>
          <a:off x="1774826" y="3100389"/>
          <a:ext cx="8569325" cy="342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4" imgW="13650600" imgH="5364586" progId="CorelDRAW.Graphic.12">
                  <p:embed/>
                </p:oleObj>
              </mc:Choice>
              <mc:Fallback>
                <p:oleObj name="CorelDRAW" r:id="rId4" imgW="13650600" imgH="5364586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6" y="3100389"/>
                        <a:ext cx="8569325" cy="342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434056" y="800079"/>
            <a:ext cx="7390164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ДЛЯ ЧЕГО НУЖНЫ световозвращающИе </a:t>
            </a:r>
          </a:p>
          <a:p>
            <a:pPr algn="ctr"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ЭЛЕМЕНТЫ ?</a:t>
            </a:r>
          </a:p>
        </p:txBody>
      </p:sp>
      <p:sp>
        <p:nvSpPr>
          <p:cNvPr id="14344" name="Text Box 9"/>
          <p:cNvSpPr txBox="1">
            <a:spLocks noChangeArrowheads="1" noChangeShapeType="1"/>
          </p:cNvSpPr>
          <p:nvPr/>
        </p:nvSpPr>
        <p:spPr bwMode="auto">
          <a:xfrm>
            <a:off x="2092325" y="-1588"/>
            <a:ext cx="1627188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195" tIns="36195" rIns="36195" bIns="36195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altLang="ru-RU" sz="900" b="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68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1703389" y="693739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71685C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  <p:grpSp>
        <p:nvGrpSpPr>
          <p:cNvPr id="24580" name="Group 34"/>
          <p:cNvGrpSpPr>
            <a:grpSpLocks/>
          </p:cNvGrpSpPr>
          <p:nvPr/>
        </p:nvGrpSpPr>
        <p:grpSpPr bwMode="auto">
          <a:xfrm>
            <a:off x="1774825" y="1628775"/>
            <a:ext cx="3373438" cy="2033588"/>
            <a:chOff x="217" y="2568"/>
            <a:chExt cx="2125" cy="1281"/>
          </a:xfrm>
        </p:grpSpPr>
        <p:pic>
          <p:nvPicPr>
            <p:cNvPr id="24599" name="Picture 2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" y="3022"/>
              <a:ext cx="1455" cy="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0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3022"/>
              <a:ext cx="551" cy="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1" name="Text Box 24"/>
            <p:cNvSpPr txBox="1">
              <a:spLocks noChangeArrowheads="1"/>
            </p:cNvSpPr>
            <p:nvPr/>
          </p:nvSpPr>
          <p:spPr bwMode="auto">
            <a:xfrm>
              <a:off x="431" y="2568"/>
              <a:ext cx="182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71685C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64A73B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64A73B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64A73B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64A73B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64A73B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dirty="0"/>
                <a:t>Сигнальные жилеты и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dirty="0"/>
                <a:t>ременные системы</a:t>
              </a:r>
            </a:p>
          </p:txBody>
        </p:sp>
      </p:grpSp>
      <p:pic>
        <p:nvPicPr>
          <p:cNvPr id="24581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2357438"/>
            <a:ext cx="182245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6" y="2349501"/>
            <a:ext cx="91122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26"/>
          <p:cNvSpPr txBox="1">
            <a:spLocks noChangeArrowheads="1"/>
          </p:cNvSpPr>
          <p:nvPr/>
        </p:nvSpPr>
        <p:spPr bwMode="auto">
          <a:xfrm>
            <a:off x="5664201" y="1773239"/>
            <a:ext cx="2663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71685C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Браслеты</a:t>
            </a:r>
          </a:p>
        </p:txBody>
      </p:sp>
      <p:pic>
        <p:nvPicPr>
          <p:cNvPr id="24584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1" y="2347913"/>
            <a:ext cx="1584325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 Box 27"/>
          <p:cNvSpPr txBox="1">
            <a:spLocks noChangeAspect="1" noChangeArrowheads="1"/>
          </p:cNvSpPr>
          <p:nvPr/>
        </p:nvSpPr>
        <p:spPr bwMode="auto">
          <a:xfrm>
            <a:off x="8832851" y="1773239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71685C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Значки</a:t>
            </a:r>
          </a:p>
        </p:txBody>
      </p:sp>
      <p:sp>
        <p:nvSpPr>
          <p:cNvPr id="24586" name="Text Box 31"/>
          <p:cNvSpPr txBox="1">
            <a:spLocks noChangeArrowheads="1"/>
          </p:cNvSpPr>
          <p:nvPr/>
        </p:nvSpPr>
        <p:spPr bwMode="auto">
          <a:xfrm>
            <a:off x="1774825" y="3968751"/>
            <a:ext cx="2305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71685C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/>
              <a:t>H</a:t>
            </a:r>
            <a:r>
              <a:rPr lang="ru-RU" altLang="ru-RU" sz="2000"/>
              <a:t>аклейки </a:t>
            </a:r>
          </a:p>
        </p:txBody>
      </p:sp>
      <p:sp>
        <p:nvSpPr>
          <p:cNvPr id="24587" name="Text Box 37"/>
          <p:cNvSpPr txBox="1">
            <a:spLocks noChangeArrowheads="1"/>
          </p:cNvSpPr>
          <p:nvPr/>
        </p:nvSpPr>
        <p:spPr bwMode="auto">
          <a:xfrm>
            <a:off x="7992924" y="3933826"/>
            <a:ext cx="24910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71685C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Накладки на спицы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/>
              <a:t>для велосипедов </a:t>
            </a:r>
            <a:endParaRPr lang="en-US" altLang="ru-RU" sz="14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/>
              <a:t>и детских колясок</a:t>
            </a:r>
          </a:p>
        </p:txBody>
      </p:sp>
      <p:pic>
        <p:nvPicPr>
          <p:cNvPr id="24588" name="Picture 40" descr="&amp;scy;&amp;vcy;&amp;iecy;&amp;tcy;&amp;ocy;&amp;vcy;&amp;ocy;&amp;zcy;&amp;vcy;&amp;rcy;&amp;acy;&amp;shchcy;&amp;acy;&amp;yucy;&amp;shchcy;&amp;icy;&amp;iecy; &amp;ncy;&amp;acy;&amp;kcy;&amp;lcy;&amp;acy;&amp;dcy;&amp;kcy;&amp;icy; &amp;ncy;&amp;acy; &amp;scy;&amp;pcy;&amp;icy;&amp;tscy;&amp;ycy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9" y="4797425"/>
            <a:ext cx="231933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Text Box 43"/>
          <p:cNvSpPr txBox="1">
            <a:spLocks noChangeArrowheads="1"/>
          </p:cNvSpPr>
          <p:nvPr/>
        </p:nvSpPr>
        <p:spPr bwMode="auto">
          <a:xfrm>
            <a:off x="1595439" y="1000126"/>
            <a:ext cx="9001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ВИДЫ СЪЕМНЫХ СВЕТОВОЗВРАЩАЮЩИХ ЭЛЕМЕНТОВ</a:t>
            </a:r>
          </a:p>
        </p:txBody>
      </p:sp>
      <p:grpSp>
        <p:nvGrpSpPr>
          <p:cNvPr id="24590" name="Group 50"/>
          <p:cNvGrpSpPr>
            <a:grpSpLocks/>
          </p:cNvGrpSpPr>
          <p:nvPr/>
        </p:nvGrpSpPr>
        <p:grpSpPr bwMode="auto">
          <a:xfrm>
            <a:off x="1774826" y="4508501"/>
            <a:ext cx="2233613" cy="2016125"/>
            <a:chOff x="158" y="2840"/>
            <a:chExt cx="1316" cy="1270"/>
          </a:xfrm>
        </p:grpSpPr>
        <p:sp>
          <p:nvSpPr>
            <p:cNvPr id="24597" name="Rectangle 49"/>
            <p:cNvSpPr>
              <a:spLocks noChangeArrowheads="1"/>
            </p:cNvSpPr>
            <p:nvPr/>
          </p:nvSpPr>
          <p:spPr bwMode="auto">
            <a:xfrm>
              <a:off x="158" y="2840"/>
              <a:ext cx="1316" cy="1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71685C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64A73B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64A73B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64A73B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64A73B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64A73B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000"/>
            </a:p>
          </p:txBody>
        </p:sp>
        <p:pic>
          <p:nvPicPr>
            <p:cNvPr id="24598" name="Picture 48" descr="стикеры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886"/>
              <a:ext cx="1067" cy="1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91" name="Group 53"/>
          <p:cNvGrpSpPr>
            <a:grpSpLocks/>
          </p:cNvGrpSpPr>
          <p:nvPr/>
        </p:nvGrpSpPr>
        <p:grpSpPr bwMode="auto">
          <a:xfrm>
            <a:off x="4800601" y="3933825"/>
            <a:ext cx="2663825" cy="2590800"/>
            <a:chOff x="2064" y="2478"/>
            <a:chExt cx="1678" cy="1632"/>
          </a:xfrm>
        </p:grpSpPr>
        <p:sp>
          <p:nvSpPr>
            <p:cNvPr id="24594" name="Rectangle 52"/>
            <p:cNvSpPr>
              <a:spLocks noChangeArrowheads="1"/>
            </p:cNvSpPr>
            <p:nvPr/>
          </p:nvSpPr>
          <p:spPr bwMode="auto">
            <a:xfrm>
              <a:off x="2064" y="2840"/>
              <a:ext cx="1678" cy="1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71685C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64A73B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64A73B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64A73B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64A73B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64A73B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000"/>
            </a:p>
          </p:txBody>
        </p:sp>
        <p:sp>
          <p:nvSpPr>
            <p:cNvPr id="24595" name="Text Box 32"/>
            <p:cNvSpPr txBox="1">
              <a:spLocks noChangeArrowheads="1"/>
            </p:cNvSpPr>
            <p:nvPr/>
          </p:nvSpPr>
          <p:spPr bwMode="auto">
            <a:xfrm>
              <a:off x="2482" y="2478"/>
              <a:ext cx="7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71685C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64A73B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64A73B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64A73B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64A73B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64A73B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/>
                <a:t>Брелоки</a:t>
              </a:r>
            </a:p>
          </p:txBody>
        </p:sp>
        <p:pic>
          <p:nvPicPr>
            <p:cNvPr id="24596" name="Picture 51" descr="IMG_988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5" y="2931"/>
              <a:ext cx="830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93" name="Text Box 26"/>
          <p:cNvSpPr txBox="1">
            <a:spLocks noChangeArrowheads="1" noChangeShapeType="1"/>
          </p:cNvSpPr>
          <p:nvPr/>
        </p:nvSpPr>
        <p:spPr bwMode="auto">
          <a:xfrm>
            <a:off x="2114550" y="-1588"/>
            <a:ext cx="1703388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195" tIns="36195" rIns="36195" bIns="36195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5618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1703389" y="693739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71685C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1846264" y="1773239"/>
            <a:ext cx="8497887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1338" indent="-354013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71685C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4A73B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altLang="ru-RU" sz="2100"/>
              <a:t>Используйте только качественные световозвращатели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altLang="ru-RU" sz="2100"/>
              <a:t>Световозвращатели должны быть видны водителям с различных направлений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altLang="ru-RU" sz="2100"/>
              <a:t>Предочтительней использовать серые и светло-серые текстильные световозвращающие ленты и световозвращатели из ПВХ белого и лимонно-желтого цвета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altLang="ru-RU" sz="2100"/>
              <a:t>Площадь поверхности одного световозвращающего элемента  должна быть не менее 25 см</a:t>
            </a:r>
            <a:r>
              <a:rPr lang="ru-RU" altLang="ru-RU" sz="2100" baseline="30000"/>
              <a:t>2</a:t>
            </a:r>
            <a:endParaRPr lang="ru-RU" altLang="ru-RU" sz="2100"/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altLang="ru-RU" sz="2100">
                <a:solidFill>
                  <a:srgbClr val="FF0000"/>
                </a:solidFill>
              </a:rPr>
              <a:t>Даже имея световозвращатели пешеходы должны знать и соблюдать ПРАВИЛА БЕЗОПАСНОГО ПОВЕДЕНИЯ НА ДОРОГЕ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95472" y="857233"/>
            <a:ext cx="775664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КАК ПРАВИЛЬНО ИСПОЛЬЗОВАТЬ СВЕТОВОЗВРАЩАТЕЛИ</a:t>
            </a:r>
          </a:p>
        </p:txBody>
      </p:sp>
      <p:sp>
        <p:nvSpPr>
          <p:cNvPr id="40967" name="Text Box 8"/>
          <p:cNvSpPr txBox="1">
            <a:spLocks noChangeArrowheads="1" noChangeShapeType="1"/>
          </p:cNvSpPr>
          <p:nvPr/>
        </p:nvSpPr>
        <p:spPr bwMode="auto">
          <a:xfrm>
            <a:off x="2092325" y="-1588"/>
            <a:ext cx="2058988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195" tIns="36195" rIns="36195" bIns="36195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6966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5400" y="785795"/>
            <a:ext cx="105851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Arial" pitchFamily="34" charset="0"/>
                <a:cs typeface="Arial" pitchFamily="34" charset="0"/>
              </a:rPr>
              <a:t>   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"Пешеход"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- лицо, находящееся вне транспортного средства на дороге либо на пешеходной или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велопешеходной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дорожке и не производящее на них работу. </a:t>
            </a:r>
          </a:p>
          <a:p>
            <a:pPr algn="just"/>
            <a:r>
              <a:rPr lang="ru-RU" sz="2800" dirty="0">
                <a:latin typeface="Arial" pitchFamily="34" charset="0"/>
                <a:cs typeface="Arial" pitchFamily="34" charset="0"/>
              </a:rPr>
              <a:t>     К пешеходам приравниваются лица, передвигающиеся в инвалидных колясках без двигателя, ведущие велосипед, мопед, мотоцикл, везущие санки, тележку, детскую или инвалидную коляску, а также использующие для передвижения роликовые коньки, самокаты и иные аналогичные средства.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://www.pdd-anim.narod.ru/Pdd/PR_1/1_2_69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F:\моя флешка\работа школа 38\ЮИД\1_2_6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472" y="571481"/>
            <a:ext cx="7886728" cy="572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1224" y="428604"/>
            <a:ext cx="76438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Arial" pitchFamily="34" charset="0"/>
                <a:cs typeface="Arial" pitchFamily="34" charset="0"/>
              </a:rPr>
              <a:t>    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Дорожные рабочие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выполняющие дорожно-ремонтные работы, пешеходами не являются и правила для пешеходов им выполнять не обязательно.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F:\моя флешка\работа школа 38\ЮИД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480" y="228600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1158" y="214291"/>
            <a:ext cx="850112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Arial" pitchFamily="34" charset="0"/>
                <a:cs typeface="Arial" pitchFamily="34" charset="0"/>
              </a:rPr>
              <a:t>Пешеходы должны двигаться: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по тротуарам,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пешеходным дорожкам,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велопешеходным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дорожкам, </a:t>
            </a:r>
          </a:p>
          <a:p>
            <a:pPr algn="just"/>
            <a:r>
              <a:rPr lang="ru-RU" sz="2400" u="sng" dirty="0">
                <a:latin typeface="Arial" pitchFamily="34" charset="0"/>
                <a:cs typeface="Arial" pitchFamily="34" charset="0"/>
              </a:rPr>
              <a:t>придерживаясь правой стороны.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   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     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      А при их отсутствии - по обочинам.</a:t>
            </a:r>
          </a:p>
          <a:p>
            <a:pPr algn="just">
              <a:buFont typeface="Arial" pitchFamily="34" charset="0"/>
              <a:buChar char="•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    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     Если все это отсутствует, то пешеходы могут двигаться по краю проезжей части </a:t>
            </a:r>
            <a:r>
              <a:rPr lang="ru-RU" sz="2400" dirty="0"/>
              <a:t>навстречу движению транспортных средств. </a:t>
            </a:r>
          </a:p>
          <a:p>
            <a:pPr algn="just"/>
            <a:r>
              <a:rPr lang="ru-RU" sz="2400" dirty="0"/>
              <a:t>    Лица, передвигающиеся в инвалидных колясках без двигателя, ведущие мотоцикл, мопед, велосипед, в этих случаях должны следовать по ходу движения транспортных средств.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://s017.radikal.ru/i417/1504/50/7a4b0655d8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132" y="285728"/>
            <a:ext cx="325995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4034" y="285728"/>
            <a:ext cx="80724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    При переходе дороги и движении по обочинам или краю проезжей части в темное время суток или в условиях недостаточной видимости пешеходам рекомендуется, а вне населенных пунктов пешеходы 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обязаны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иметь при себе предметы со </a:t>
            </a:r>
            <a:r>
              <a:rPr lang="ru-RU" sz="2400" u="sng" dirty="0" err="1">
                <a:latin typeface="Arial" pitchFamily="34" charset="0"/>
                <a:cs typeface="Arial" pitchFamily="34" charset="0"/>
              </a:rPr>
              <a:t>световозвращающими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 элементами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 обеспечивать видимость этих предметов водителями транспортных средств.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F:\моя флешка\работа школа 38\ЮИД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56" y="3071810"/>
            <a:ext cx="5286412" cy="3594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2662" y="857232"/>
            <a:ext cx="72152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Правила пересечения проезжей части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28674" name="Picture 2" descr="F:\моя флешка\работа школа 38\ЮИД\syktyvkar-5849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4166" y="2254766"/>
            <a:ext cx="6143668" cy="4603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9720" y="214290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     Пешеходы должны переходить дорогу по пешеходным переходам, в том числе по подземным и надземным, а при их отсутствии — на перекрестках по линии тротуаров или обочин.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809720" y="5288340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Пешеходный переход </a:t>
            </a:r>
          </a:p>
          <a:p>
            <a:pPr algn="just"/>
            <a:r>
              <a:rPr lang="ru-RU" sz="2400" dirty="0"/>
              <a:t>– это специальная область на проезжей части, выделенная для перехода пешеходов на другую сторону улицы или дороги</a:t>
            </a:r>
            <a:endParaRPr lang="ru-RU" sz="2400" dirty="0"/>
          </a:p>
        </p:txBody>
      </p:sp>
      <p:pic>
        <p:nvPicPr>
          <p:cNvPr id="7170" name="Picture 2" descr="http://domanitchi.ru/wp-content/uploads/2014/09/5.jpg"/>
          <p:cNvPicPr>
            <a:picLocks noChangeAspect="1" noChangeArrowheads="1"/>
          </p:cNvPicPr>
          <p:nvPr/>
        </p:nvPicPr>
        <p:blipFill>
          <a:blip r:embed="rId2"/>
          <a:srcRect t="11509"/>
          <a:stretch>
            <a:fillRect/>
          </a:stretch>
        </p:blipFill>
        <p:spPr bwMode="auto">
          <a:xfrm>
            <a:off x="3167042" y="2143116"/>
            <a:ext cx="5715000" cy="329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6" r="55263" b="12280"/>
          <a:stretch>
            <a:fillRect/>
          </a:stretch>
        </p:blipFill>
        <p:spPr bwMode="auto">
          <a:xfrm>
            <a:off x="7096133" y="642918"/>
            <a:ext cx="2428859" cy="2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53190" y="3357562"/>
            <a:ext cx="3929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Обозначается</a:t>
            </a:r>
          </a:p>
          <a:p>
            <a:pPr algn="just"/>
            <a:r>
              <a:rPr lang="ru-RU" sz="2400" b="1" dirty="0"/>
              <a:t>специальным дорожным знаком «Пешеходный переход</a:t>
            </a:r>
            <a:r>
              <a:rPr lang="ru-RU" sz="2400" dirty="0"/>
              <a:t>» и специальной разметкой («зебра»), образующая «коридор» , по которому надо переходить</a:t>
            </a:r>
            <a:endParaRPr lang="ru-RU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21" y="571480"/>
            <a:ext cx="4635517" cy="5643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325</TotalTime>
  <Words>634</Words>
  <Application>Microsoft Office PowerPoint</Application>
  <PresentationFormat>Широкоэкранный</PresentationFormat>
  <Paragraphs>70</Paragraphs>
  <Slides>18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CorelDRAW 12.0 Graphic</vt:lpstr>
      <vt:lpstr>Правила дорожного движения для пешеходов. Световозращатели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Цыпанова А.Н.</dc:creator>
  <cp:lastModifiedBy>Учетная запись Майкрософт</cp:lastModifiedBy>
  <cp:revision>33</cp:revision>
  <dcterms:created xsi:type="dcterms:W3CDTF">2014-06-21T16:34:47Z</dcterms:created>
  <dcterms:modified xsi:type="dcterms:W3CDTF">2021-11-29T05:28:37Z</dcterms:modified>
</cp:coreProperties>
</file>