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6" r:id="rId6"/>
    <p:sldId id="267" r:id="rId7"/>
    <p:sldId id="262" r:id="rId8"/>
    <p:sldId id="263" r:id="rId9"/>
    <p:sldId id="268" r:id="rId10"/>
    <p:sldId id="265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 ур.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 1 класс</c:v>
                </c:pt>
                <c:pt idx="1">
                  <c:v>2 класс</c:v>
                </c:pt>
                <c:pt idx="2">
                  <c:v>3 класс</c:v>
                </c:pt>
                <c:pt idx="3">
                  <c:v>4 класс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0.33000000000000007</c:v>
                </c:pt>
                <c:pt idx="1">
                  <c:v>0.35000000000000003</c:v>
                </c:pt>
                <c:pt idx="2">
                  <c:v>0.41000000000000003</c:v>
                </c:pt>
                <c:pt idx="3">
                  <c:v>0.53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 1 класс</c:v>
                </c:pt>
                <c:pt idx="1">
                  <c:v>2 класс</c:v>
                </c:pt>
                <c:pt idx="2">
                  <c:v>3 класс</c:v>
                </c:pt>
                <c:pt idx="3">
                  <c:v>4 класс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0.67000000000000015</c:v>
                </c:pt>
                <c:pt idx="1">
                  <c:v>0.65000000000000013</c:v>
                </c:pt>
                <c:pt idx="2">
                  <c:v>0.59000000000000008</c:v>
                </c:pt>
                <c:pt idx="3">
                  <c:v>0.47000000000000003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 1 класс</c:v>
                </c:pt>
                <c:pt idx="1">
                  <c:v>2 класс</c:v>
                </c:pt>
                <c:pt idx="2">
                  <c:v>3 класс</c:v>
                </c:pt>
                <c:pt idx="3">
                  <c:v>4 класс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axId val="86171008"/>
        <c:axId val="68568192"/>
      </c:barChart>
      <c:catAx>
        <c:axId val="86171008"/>
        <c:scaling>
          <c:orientation val="minMax"/>
        </c:scaling>
        <c:axPos val="b"/>
        <c:tickLblPos val="nextTo"/>
        <c:crossAx val="68568192"/>
        <c:crosses val="autoZero"/>
        <c:auto val="1"/>
        <c:lblAlgn val="ctr"/>
        <c:lblOffset val="100"/>
      </c:catAx>
      <c:valAx>
        <c:axId val="68568192"/>
        <c:scaling>
          <c:orientation val="minMax"/>
        </c:scaling>
        <c:axPos val="l"/>
        <c:majorGridlines/>
        <c:numFmt formatCode="0%" sourceLinked="1"/>
        <c:tickLblPos val="nextTo"/>
        <c:crossAx val="8617100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E350-BA2B-414E-8255-41FFE10F056B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6774-77BF-4D45-AE36-CAB488121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E350-BA2B-414E-8255-41FFE10F056B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6774-77BF-4D45-AE36-CAB488121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E350-BA2B-414E-8255-41FFE10F056B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6774-77BF-4D45-AE36-CAB488121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E350-BA2B-414E-8255-41FFE10F056B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6774-77BF-4D45-AE36-CAB488121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E350-BA2B-414E-8255-41FFE10F056B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6774-77BF-4D45-AE36-CAB488121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E350-BA2B-414E-8255-41FFE10F056B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6774-77BF-4D45-AE36-CAB488121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E350-BA2B-414E-8255-41FFE10F056B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6774-77BF-4D45-AE36-CAB488121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E350-BA2B-414E-8255-41FFE10F056B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6774-77BF-4D45-AE36-CAB488121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E350-BA2B-414E-8255-41FFE10F056B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6774-77BF-4D45-AE36-CAB488121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E350-BA2B-414E-8255-41FFE10F056B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6774-77BF-4D45-AE36-CAB488121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EE350-BA2B-414E-8255-41FFE10F056B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36774-77BF-4D45-AE36-CAB488121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EE350-BA2B-414E-8255-41FFE10F056B}" type="datetimeFigureOut">
              <a:rPr lang="ru-RU" smtClean="0"/>
              <a:pPr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36774-77BF-4D45-AE36-CAB4881218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thodological_terms.academic.ru/2385/%D0%AD%D0%9B%D0%95%D0%9A%D0%A2%D0%A0%D0%9E%D0%9D%D0%9D%D0%AB%D0%99_%D0%A3%D0%A7%D0%95%D0%91%D0%9D%D0%98%D0%9A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Представление педагогического опыта работы по теме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Georgia" pitchFamily="18" charset="0"/>
              </a:rPr>
              <a:t>Использование электронной формы учебника как средства повышения мотивации обучающихся начальных классов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5157192"/>
            <a:ext cx="6400800" cy="139256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Georgia" pitchFamily="18" charset="0"/>
              </a:rPr>
              <a:t>Автор: Дементьева Т.А.,</a:t>
            </a:r>
          </a:p>
          <a:p>
            <a:r>
              <a:rPr lang="ru-RU" dirty="0" smtClean="0">
                <a:latin typeface="Georgia" pitchFamily="18" charset="0"/>
              </a:rPr>
              <a:t>учитель начальных классов</a:t>
            </a:r>
          </a:p>
          <a:p>
            <a:r>
              <a:rPr lang="ru-RU" dirty="0" smtClean="0">
                <a:latin typeface="Georgia" pitchFamily="18" charset="0"/>
              </a:rPr>
              <a:t>МБОУ СОШ №1 г. Лакинска</a:t>
            </a:r>
            <a:endParaRPr lang="ru-RU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188640"/>
            <a:ext cx="6400800" cy="1752600"/>
          </a:xfrm>
        </p:spPr>
        <p:txBody>
          <a:bodyPr/>
          <a:lstStyle/>
          <a:p>
            <a:r>
              <a:rPr lang="ru-RU" sz="4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Вывод</a:t>
            </a:r>
            <a:endParaRPr lang="ru-RU" sz="4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43608" y="1340768"/>
            <a:ext cx="784887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charset="-52"/>
                <a:ea typeface="Calibri" pitchFamily="34" charset="0"/>
                <a:cs typeface="Times New Roman" pitchFamily="18" charset="0"/>
              </a:rPr>
              <a:t>Использование современных технологий на уроках помогает создать благоприятную эмоциональную обстановку, повышает мотивацию обучающихся к изучаемому материалу, углубляет знания, способствует развитию психологических процессов, что в конечном итоге, возможно, повышает качество знаний обучающихся.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188640"/>
            <a:ext cx="6400800" cy="1752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0000"/>
                </a:solidFill>
              </a:rPr>
              <a:t>Адресная направленность опыта</a:t>
            </a:r>
            <a:endParaRPr 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88640"/>
            <a:ext cx="8064896" cy="864096"/>
          </a:xfrm>
        </p:spPr>
        <p:txBody>
          <a:bodyPr/>
          <a:lstStyle/>
          <a:p>
            <a:r>
              <a:rPr lang="ru-RU" dirty="0" smtClean="0">
                <a:solidFill>
                  <a:srgbClr val="000000"/>
                </a:solidFill>
              </a:rPr>
              <a:t>Актуальность и новизна исследования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259632" y="764124"/>
            <a:ext cx="7344816" cy="569386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настоящее время сложно представить подготовку к занятиям, их проведение без использования современных информационно-коммуникационных технологий.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современном этапе перспективной и актуальной становится такая форма работы как работа с электронными учебниками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 своей педагогической практике я уже третий год использую данную форму учебников. Когда я начинала эту работу, меня  интересовал вопрос, действительно ли применение электронного учебника влияет  на мотивацию учащихся.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188640"/>
            <a:ext cx="6400800" cy="792088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Цель исследования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700808"/>
            <a:ext cx="79928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Georgia" pitchFamily="18" charset="0"/>
              </a:rPr>
              <a:t>Повышение  мотивации обучающихся посредством работы с электронными учебниками </a:t>
            </a:r>
            <a:endParaRPr lang="ru-RU" sz="4000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188640"/>
            <a:ext cx="6400800" cy="720080"/>
          </a:xfrm>
        </p:spPr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Задачи исследования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971600" y="698213"/>
            <a:ext cx="81724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Проанализировать педагогические условия, способствующие повышению учебной мотивации при организации уроков с применением электронного учебника.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Проанализировать психолого-педагогическую литературу по данной теме.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Определить сущность учебной мотивации и пути повышения учебной мотивации.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Разработать систему уроков  для учащихся начальных классов  с применением электронного учебника.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Провести совестно со школьным психологом необходимые тесты для определения повышения уровня мотивации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Объект и предмет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/>
          <a:lstStyle/>
          <a:p>
            <a:r>
              <a:rPr lang="ru-RU" b="1" i="1" dirty="0" smtClean="0"/>
              <a:t>Объект исследования</a:t>
            </a:r>
            <a:r>
              <a:rPr lang="ru-RU" dirty="0" smtClean="0"/>
              <a:t>: повышение учебной мотивации учащихся</a:t>
            </a:r>
          </a:p>
          <a:p>
            <a:r>
              <a:rPr lang="ru-RU" b="1" i="1" dirty="0" smtClean="0"/>
              <a:t>Предмет исследования</a:t>
            </a:r>
            <a:r>
              <a:rPr lang="ru-RU" dirty="0" smtClean="0"/>
              <a:t>: применение электронных учебников при проведении уроков в начальных классах как средство повышения учебной мотивации.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Методы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теоретические</a:t>
            </a:r>
            <a:r>
              <a:rPr lang="ru-RU" dirty="0" smtClean="0"/>
              <a:t> - изучение и анализ психолого-педагогической и методической литературы по проблеме исследования</a:t>
            </a:r>
          </a:p>
          <a:p>
            <a:r>
              <a:rPr lang="ru-RU" b="1" i="1" dirty="0" smtClean="0"/>
              <a:t>эмпирические</a:t>
            </a:r>
            <a:r>
              <a:rPr lang="ru-RU" dirty="0" smtClean="0"/>
              <a:t> - педагогическое наблюдение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188640"/>
            <a:ext cx="6400800" cy="1752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0000"/>
                </a:solidFill>
              </a:rPr>
              <a:t>Теоретическая база опыта</a:t>
            </a:r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4098" name="Picture 2" descr="http://info-rm.com/data/photo/111715_019742132213.png"/>
          <p:cNvPicPr>
            <a:picLocks noChangeAspect="1" noChangeArrowheads="1"/>
          </p:cNvPicPr>
          <p:nvPr/>
        </p:nvPicPr>
        <p:blipFill>
          <a:blip r:embed="rId2" cstate="print"/>
          <a:srcRect l="23750" t="18750" r="12500" b="17500"/>
          <a:stretch>
            <a:fillRect/>
          </a:stretch>
        </p:blipFill>
        <p:spPr bwMode="auto">
          <a:xfrm>
            <a:off x="1907704" y="4581128"/>
            <a:ext cx="1800200" cy="1800200"/>
          </a:xfrm>
          <a:prstGeom prst="rect">
            <a:avLst/>
          </a:prstGeom>
          <a:noFill/>
        </p:spPr>
      </p:pic>
      <p:pic>
        <p:nvPicPr>
          <p:cNvPr id="4100" name="Picture 4" descr="http://www.wellcom.ru/i/297/main/az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3573016"/>
            <a:ext cx="4392488" cy="770520"/>
          </a:xfrm>
          <a:prstGeom prst="rect">
            <a:avLst/>
          </a:prstGeom>
          <a:noFill/>
        </p:spPr>
      </p:pic>
      <p:pic>
        <p:nvPicPr>
          <p:cNvPr id="4102" name="Picture 6" descr="http://is4.mzstatic.com/image/thumb/Purple128/v4/b3/ad/44/b3ad44e8-96d4-7bb2-13d7-526f447aa72d/source/512x512bb.jpg"/>
          <p:cNvPicPr>
            <a:picLocks noChangeAspect="1" noChangeArrowheads="1"/>
          </p:cNvPicPr>
          <p:nvPr/>
        </p:nvPicPr>
        <p:blipFill>
          <a:blip r:embed="rId4" cstate="print"/>
          <a:srcRect l="14765" t="5906" r="14361" b="4025"/>
          <a:stretch>
            <a:fillRect/>
          </a:stretch>
        </p:blipFill>
        <p:spPr bwMode="auto">
          <a:xfrm>
            <a:off x="6732240" y="4293096"/>
            <a:ext cx="1656184" cy="2104735"/>
          </a:xfrm>
          <a:prstGeom prst="rect">
            <a:avLst/>
          </a:prstGeom>
          <a:noFill/>
        </p:spPr>
      </p:pic>
      <p:pic>
        <p:nvPicPr>
          <p:cNvPr id="4104" name="Picture 8" descr="http://900igr.net/up/datai/198274/0001-001-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4797152"/>
            <a:ext cx="2317598" cy="147483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043608" y="908720"/>
            <a:ext cx="741682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hlinkClick r:id="rId6"/>
              </a:rPr>
              <a:t>ЭЛЕКТРОННЫЙ УЧЕБНИК</a:t>
            </a:r>
            <a:r>
              <a:rPr lang="ru-RU" dirty="0" smtClean="0"/>
              <a:t> —   электронная версия печатного учебника (сетевой вариант в Интернете и/или на СDROM), повторяющая печатный прототип, расширяя его возможности за счет гипертекстовой организации теоретической части, </a:t>
            </a:r>
            <a:r>
              <a:rPr lang="ru-RU" dirty="0" err="1" smtClean="0"/>
              <a:t>мультимедийных</a:t>
            </a:r>
            <a:r>
              <a:rPr lang="ru-RU" dirty="0" smtClean="0"/>
              <a:t> средств… </a:t>
            </a:r>
          </a:p>
          <a:p>
            <a:pPr algn="r"/>
            <a:r>
              <a:rPr lang="ru-RU" sz="1400" dirty="0" smtClean="0"/>
              <a:t> </a:t>
            </a:r>
            <a:r>
              <a:rPr lang="ru-RU" sz="1400" i="1" dirty="0" smtClean="0"/>
              <a:t>Новый словарь методических </a:t>
            </a:r>
          </a:p>
          <a:p>
            <a:pPr algn="r"/>
            <a:r>
              <a:rPr lang="ru-RU" sz="1400" i="1" dirty="0" smtClean="0"/>
              <a:t>терминов и понятий</a:t>
            </a:r>
          </a:p>
          <a:p>
            <a:pPr algn="r"/>
            <a:r>
              <a:rPr lang="ru-RU" sz="1400" i="1" dirty="0" smtClean="0"/>
              <a:t> (теория и практика обучения языкам)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88640"/>
            <a:ext cx="7632848" cy="1752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0000"/>
                </a:solidFill>
              </a:rPr>
              <a:t>Результативность опыта</a:t>
            </a:r>
          </a:p>
          <a:p>
            <a:r>
              <a:rPr lang="ru-RU" dirty="0" smtClean="0">
                <a:solidFill>
                  <a:srgbClr val="000000"/>
                </a:solidFill>
              </a:rPr>
              <a:t>н</a:t>
            </a:r>
            <a:r>
              <a:rPr lang="ru-RU" smtClean="0">
                <a:solidFill>
                  <a:srgbClr val="000000"/>
                </a:solidFill>
              </a:rPr>
              <a:t>а </a:t>
            </a:r>
            <a:r>
              <a:rPr lang="ru-RU" dirty="0" smtClean="0">
                <a:solidFill>
                  <a:srgbClr val="000000"/>
                </a:solidFill>
              </a:rPr>
              <a:t>основе </a:t>
            </a:r>
            <a:r>
              <a:rPr lang="ru-RU" dirty="0" err="1" smtClean="0">
                <a:solidFill>
                  <a:srgbClr val="000000"/>
                </a:solidFill>
              </a:rPr>
              <a:t>опросника</a:t>
            </a:r>
            <a:r>
              <a:rPr lang="ru-RU" dirty="0" smtClean="0">
                <a:solidFill>
                  <a:srgbClr val="000000"/>
                </a:solidFill>
              </a:rPr>
              <a:t> Н.Г. </a:t>
            </a:r>
            <a:r>
              <a:rPr lang="ru-RU" dirty="0" err="1" smtClean="0">
                <a:solidFill>
                  <a:srgbClr val="000000"/>
                </a:solidFill>
              </a:rPr>
              <a:t>Лускановой</a:t>
            </a:r>
            <a:r>
              <a:rPr lang="ru-RU" dirty="0" smtClean="0">
                <a:solidFill>
                  <a:srgbClr val="000000"/>
                </a:solidFill>
              </a:rPr>
              <a:t> </a:t>
            </a:r>
            <a:endParaRPr lang="ru-RU" dirty="0">
              <a:solidFill>
                <a:srgbClr val="0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31640" y="1916832"/>
          <a:ext cx="7056783" cy="3553290"/>
        </p:xfrm>
        <a:graphic>
          <a:graphicData uri="http://schemas.openxmlformats.org/drawingml/2006/table">
            <a:tbl>
              <a:tblPr/>
              <a:tblGrid>
                <a:gridCol w="1611699"/>
                <a:gridCol w="1360791"/>
                <a:gridCol w="1361431"/>
                <a:gridCol w="1361431"/>
                <a:gridCol w="1361431"/>
              </a:tblGrid>
              <a:tr h="8100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Уровень мотивации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1 класс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2 класс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класс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класс</a:t>
                      </a:r>
                      <a:endParaRPr lang="ru-RU" sz="20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0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i="1">
                          <a:latin typeface="Times New Roman"/>
                          <a:ea typeface="Times New Roman"/>
                          <a:cs typeface="Times New Roman"/>
                        </a:rPr>
                        <a:t>Высокий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33%</a:t>
                      </a:r>
                      <a:r>
                        <a:rPr lang="ru-RU" sz="20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10 человек)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35 % (11 человек)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41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% (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13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человек)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53% (16 человек)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0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i="1">
                          <a:latin typeface="Times New Roman"/>
                          <a:ea typeface="Times New Roman"/>
                          <a:cs typeface="Times New Roman"/>
                        </a:rPr>
                        <a:t>Средний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67 % (20 человек)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65 % (20 человек)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59 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% 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(17 человек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47 % (14 человек)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0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i="1">
                          <a:latin typeface="Times New Roman"/>
                          <a:ea typeface="Times New Roman"/>
                          <a:cs typeface="Times New Roman"/>
                        </a:rPr>
                        <a:t>Низкий 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0 % (0 человек)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0 % (0 человек)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0 % (0 человек)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0 % (0 человек)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-17621"/>
            <a:ext cx="1847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62068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347</Words>
  <Application>Microsoft Office PowerPoint</Application>
  <PresentationFormat>Экран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Представление педагогического опыта работы по теме  Использование электронной формы учебника как средства повышения мотивации обучающихся начальных классов</vt:lpstr>
      <vt:lpstr> </vt:lpstr>
      <vt:lpstr> </vt:lpstr>
      <vt:lpstr> </vt:lpstr>
      <vt:lpstr>Объект и предмет исследования</vt:lpstr>
      <vt:lpstr>Методы исследования</vt:lpstr>
      <vt:lpstr> </vt:lpstr>
      <vt:lpstr> </vt:lpstr>
      <vt:lpstr>Слайд 9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Представление педагогического опыта работы</dc:title>
  <dc:creator>школа</dc:creator>
  <cp:lastModifiedBy>школа</cp:lastModifiedBy>
  <cp:revision>54</cp:revision>
  <dcterms:created xsi:type="dcterms:W3CDTF">2018-03-05T01:00:38Z</dcterms:created>
  <dcterms:modified xsi:type="dcterms:W3CDTF">2018-03-06T03:28:50Z</dcterms:modified>
</cp:coreProperties>
</file>